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7" r:id="rId1"/>
    <p:sldMasterId id="2147483847" r:id="rId2"/>
  </p:sldMasterIdLst>
  <p:notesMasterIdLst>
    <p:notesMasterId r:id="rId55"/>
  </p:notesMasterIdLst>
  <p:handoutMasterIdLst>
    <p:handoutMasterId r:id="rId56"/>
  </p:handoutMasterIdLst>
  <p:sldIdLst>
    <p:sldId id="645" r:id="rId3"/>
    <p:sldId id="360" r:id="rId4"/>
    <p:sldId id="585" r:id="rId5"/>
    <p:sldId id="717" r:id="rId6"/>
    <p:sldId id="588" r:id="rId7"/>
    <p:sldId id="589" r:id="rId8"/>
    <p:sldId id="590" r:id="rId9"/>
    <p:sldId id="729" r:id="rId10"/>
    <p:sldId id="730" r:id="rId11"/>
    <p:sldId id="731" r:id="rId12"/>
    <p:sldId id="734" r:id="rId13"/>
    <p:sldId id="735" r:id="rId14"/>
    <p:sldId id="736" r:id="rId15"/>
    <p:sldId id="732" r:id="rId16"/>
    <p:sldId id="733" r:id="rId17"/>
    <p:sldId id="591" r:id="rId18"/>
    <p:sldId id="656" r:id="rId19"/>
    <p:sldId id="685" r:id="rId20"/>
    <p:sldId id="686" r:id="rId21"/>
    <p:sldId id="687" r:id="rId22"/>
    <p:sldId id="714" r:id="rId23"/>
    <p:sldId id="715" r:id="rId24"/>
    <p:sldId id="716" r:id="rId25"/>
    <p:sldId id="688" r:id="rId26"/>
    <p:sldId id="689" r:id="rId27"/>
    <p:sldId id="690" r:id="rId28"/>
    <p:sldId id="700" r:id="rId29"/>
    <p:sldId id="691" r:id="rId30"/>
    <p:sldId id="701" r:id="rId31"/>
    <p:sldId id="702" r:id="rId32"/>
    <p:sldId id="692" r:id="rId33"/>
    <p:sldId id="727" r:id="rId34"/>
    <p:sldId id="725" r:id="rId35"/>
    <p:sldId id="726" r:id="rId36"/>
    <p:sldId id="586" r:id="rId37"/>
    <p:sldId id="723" r:id="rId38"/>
    <p:sldId id="724" r:id="rId39"/>
    <p:sldId id="722" r:id="rId40"/>
    <p:sldId id="648" r:id="rId41"/>
    <p:sldId id="719" r:id="rId42"/>
    <p:sldId id="587" r:id="rId43"/>
    <p:sldId id="721" r:id="rId44"/>
    <p:sldId id="720" r:id="rId45"/>
    <p:sldId id="602" r:id="rId46"/>
    <p:sldId id="642" r:id="rId47"/>
    <p:sldId id="604" r:id="rId48"/>
    <p:sldId id="654" r:id="rId49"/>
    <p:sldId id="655" r:id="rId50"/>
    <p:sldId id="718" r:id="rId51"/>
    <p:sldId id="644" r:id="rId52"/>
    <p:sldId id="621" r:id="rId53"/>
    <p:sldId id="618" r:id="rId54"/>
  </p:sldIdLst>
  <p:sldSz cx="9144000" cy="5143500" type="screen16x9"/>
  <p:notesSz cx="6669088" cy="9872663"/>
  <p:custDataLst>
    <p:tags r:id="rId57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660E"/>
    <a:srgbClr val="272425"/>
    <a:srgbClr val="1F1B1B"/>
    <a:srgbClr val="F00000"/>
    <a:srgbClr val="434A84"/>
    <a:srgbClr val="CC0000"/>
    <a:srgbClr val="FF9966"/>
    <a:srgbClr val="684879"/>
    <a:srgbClr val="D35C09"/>
    <a:srgbClr val="B0B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37" autoAdjust="0"/>
    <p:restoredTop sz="78650" autoAdjust="0"/>
  </p:normalViewPr>
  <p:slideViewPr>
    <p:cSldViewPr snapToObjects="1">
      <p:cViewPr varScale="1">
        <p:scale>
          <a:sx n="81" d="100"/>
          <a:sy n="81" d="100"/>
        </p:scale>
        <p:origin x="1718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718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36"/>
    </p:cViewPr>
  </p:sorterViewPr>
  <p:notesViewPr>
    <p:cSldViewPr snapToObjects="1">
      <p:cViewPr varScale="1">
        <p:scale>
          <a:sx n="55" d="100"/>
          <a:sy n="55" d="100"/>
        </p:scale>
        <p:origin x="328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362" cy="493713"/>
          </a:xfrm>
          <a:prstGeom prst="rect">
            <a:avLst/>
          </a:prstGeom>
        </p:spPr>
        <p:txBody>
          <a:bodyPr vert="horz" lIns="91030" tIns="45516" rIns="91030" bIns="45516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8155" y="2"/>
            <a:ext cx="2889362" cy="493713"/>
          </a:xfrm>
          <a:prstGeom prst="rect">
            <a:avLst/>
          </a:prstGeom>
        </p:spPr>
        <p:txBody>
          <a:bodyPr vert="horz" lIns="91030" tIns="45516" rIns="91030" bIns="45516" rtlCol="0"/>
          <a:lstStyle>
            <a:lvl1pPr algn="r">
              <a:defRPr sz="1200"/>
            </a:lvl1pPr>
          </a:lstStyle>
          <a:p>
            <a:fld id="{523E4C08-DD9B-45EB-AD92-E453D9B5180B}" type="datetimeFigureOut">
              <a:rPr lang="nl-NL" smtClean="0"/>
              <a:t>31-8-2022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889362" cy="493712"/>
          </a:xfrm>
          <a:prstGeom prst="rect">
            <a:avLst/>
          </a:prstGeom>
        </p:spPr>
        <p:txBody>
          <a:bodyPr vert="horz" lIns="91030" tIns="45516" rIns="91030" bIns="45516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8155" y="9377363"/>
            <a:ext cx="2889362" cy="493712"/>
          </a:xfrm>
          <a:prstGeom prst="rect">
            <a:avLst/>
          </a:prstGeom>
        </p:spPr>
        <p:txBody>
          <a:bodyPr vert="horz" lIns="91030" tIns="45516" rIns="91030" bIns="45516" rtlCol="0" anchor="b"/>
          <a:lstStyle>
            <a:lvl1pPr algn="r">
              <a:defRPr sz="1200"/>
            </a:lvl1pPr>
          </a:lstStyle>
          <a:p>
            <a:fld id="{6D589944-BC63-415D-A1BA-2A704D9FBF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7243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36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8155" y="2"/>
            <a:ext cx="288936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93E72-CCD2-45E2-967A-B877F498E4AE}" type="datetimeFigureOut">
              <a:rPr lang="nl-NL" smtClean="0"/>
              <a:t>31-8-2022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863" y="739775"/>
            <a:ext cx="6583362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7382" y="4689478"/>
            <a:ext cx="5334327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88936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8155" y="9377363"/>
            <a:ext cx="288936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BB53D-EEA8-4183-9721-C3CECF0A23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91028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1366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136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4296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="1" i="1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033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b="0" i="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2420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1330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497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l-NL" sz="1200" b="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6197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5938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0700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363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5705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i="0" u="non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23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7265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4267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631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4342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1735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5026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227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439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7321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i="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7762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BB53D-EEA8-4183-9721-C3CECF0A231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5924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 userDrawn="1"/>
        </p:nvSpPr>
        <p:spPr>
          <a:xfrm>
            <a:off x="685800" y="3000155"/>
            <a:ext cx="7772400" cy="54188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D6B0D04-2709-1D4A-AEAC-432A80ADC577}"/>
              </a:ext>
            </a:extLst>
          </p:cNvPr>
          <p:cNvSpPr/>
          <p:nvPr userDrawn="1"/>
        </p:nvSpPr>
        <p:spPr>
          <a:xfrm>
            <a:off x="0" y="0"/>
            <a:ext cx="9144000" cy="4085179"/>
          </a:xfrm>
          <a:prstGeom prst="rect">
            <a:avLst/>
          </a:prstGeom>
          <a:gradFill flip="none" rotWithShape="1">
            <a:gsLst>
              <a:gs pos="0">
                <a:srgbClr val="BFBFB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70B7819-9330-5949-A7DF-55364FC5A308}"/>
              </a:ext>
            </a:extLst>
          </p:cNvPr>
          <p:cNvSpPr/>
          <p:nvPr userDrawn="1"/>
        </p:nvSpPr>
        <p:spPr>
          <a:xfrm>
            <a:off x="0" y="0"/>
            <a:ext cx="9144000" cy="1059909"/>
          </a:xfrm>
          <a:prstGeom prst="rect">
            <a:avLst/>
          </a:prstGeom>
          <a:solidFill>
            <a:srgbClr val="E766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nl-NL" sz="1800" kern="1200" dirty="0">
              <a:solidFill>
                <a:srgbClr val="FF9900"/>
              </a:solidFill>
            </a:endParaRPr>
          </a:p>
        </p:txBody>
      </p:sp>
      <p:sp>
        <p:nvSpPr>
          <p:cNvPr id="8" name="Tijdelijke aanduiding voor voettekst 1">
            <a:extLst>
              <a:ext uri="{FF2B5EF4-FFF2-40B4-BE49-F238E27FC236}">
                <a16:creationId xmlns:a16="http://schemas.microsoft.com/office/drawing/2014/main" id="{A31F4375-A55C-F740-9AA2-A55038811353}"/>
              </a:ext>
            </a:extLst>
          </p:cNvPr>
          <p:cNvSpPr txBox="1">
            <a:spLocks/>
          </p:cNvSpPr>
          <p:nvPr userDrawn="1"/>
        </p:nvSpPr>
        <p:spPr>
          <a:xfrm>
            <a:off x="457200" y="4819674"/>
            <a:ext cx="2890664" cy="27392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nl-NL" sz="9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NBA | Ledenvergadering - 13 juni 2022 </a:t>
            </a:r>
            <a:endParaRPr lang="nl-NL" sz="900" spc="1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297783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342CCE9-FE14-9644-AF4D-A0FD5FC55DBF}"/>
              </a:ext>
            </a:extLst>
          </p:cNvPr>
          <p:cNvSpPr/>
          <p:nvPr userDrawn="1"/>
        </p:nvSpPr>
        <p:spPr>
          <a:xfrm>
            <a:off x="0" y="0"/>
            <a:ext cx="9144000" cy="4085179"/>
          </a:xfrm>
          <a:prstGeom prst="rect">
            <a:avLst/>
          </a:prstGeom>
          <a:gradFill flip="none" rotWithShape="1">
            <a:gsLst>
              <a:gs pos="0">
                <a:srgbClr val="BFBFB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8" name="Tijdelijke aanduiding voor voettekst 1">
            <a:extLst>
              <a:ext uri="{FF2B5EF4-FFF2-40B4-BE49-F238E27FC236}">
                <a16:creationId xmlns:a16="http://schemas.microsoft.com/office/drawing/2014/main" id="{839C269A-C64E-344E-8372-578D524CE036}"/>
              </a:ext>
            </a:extLst>
          </p:cNvPr>
          <p:cNvSpPr txBox="1">
            <a:spLocks/>
          </p:cNvSpPr>
          <p:nvPr userDrawn="1"/>
        </p:nvSpPr>
        <p:spPr>
          <a:xfrm>
            <a:off x="457200" y="4819674"/>
            <a:ext cx="2890664" cy="27392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nl-NL" sz="9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NBA | Ledenvergadering - 13 juni 2022 </a:t>
            </a:r>
            <a:endParaRPr lang="nl-NL" sz="900" spc="1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184224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342CCE9-FE14-9644-AF4D-A0FD5FC55DBF}"/>
              </a:ext>
            </a:extLst>
          </p:cNvPr>
          <p:cNvSpPr/>
          <p:nvPr userDrawn="1"/>
        </p:nvSpPr>
        <p:spPr>
          <a:xfrm>
            <a:off x="0" y="0"/>
            <a:ext cx="9144000" cy="4085179"/>
          </a:xfrm>
          <a:prstGeom prst="rect">
            <a:avLst/>
          </a:prstGeom>
          <a:gradFill flip="none" rotWithShape="1">
            <a:gsLst>
              <a:gs pos="0">
                <a:srgbClr val="BFBFBF">
                  <a:alpha val="5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8" name="Tijdelijke aanduiding voor voettekst 1">
            <a:extLst>
              <a:ext uri="{FF2B5EF4-FFF2-40B4-BE49-F238E27FC236}">
                <a16:creationId xmlns:a16="http://schemas.microsoft.com/office/drawing/2014/main" id="{839C269A-C64E-344E-8372-578D524CE036}"/>
              </a:ext>
            </a:extLst>
          </p:cNvPr>
          <p:cNvSpPr txBox="1">
            <a:spLocks/>
          </p:cNvSpPr>
          <p:nvPr userDrawn="1"/>
        </p:nvSpPr>
        <p:spPr>
          <a:xfrm>
            <a:off x="457200" y="4819674"/>
            <a:ext cx="2890664" cy="27392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nl-NL" sz="9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NBA | Ledenvergadering - 13 juni 2022 </a:t>
            </a:r>
            <a:endParaRPr lang="nl-NL" sz="900" spc="1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2861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1">
            <a:extLst>
              <a:ext uri="{FF2B5EF4-FFF2-40B4-BE49-F238E27FC236}">
                <a16:creationId xmlns:a16="http://schemas.microsoft.com/office/drawing/2014/main" id="{B97D0058-4C62-FC4B-964F-79F3B9FDDEC1}"/>
              </a:ext>
            </a:extLst>
          </p:cNvPr>
          <p:cNvSpPr txBox="1">
            <a:spLocks/>
          </p:cNvSpPr>
          <p:nvPr userDrawn="1"/>
        </p:nvSpPr>
        <p:spPr>
          <a:xfrm>
            <a:off x="457200" y="4819674"/>
            <a:ext cx="2890664" cy="27392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nl-NL" sz="9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NBA | Ledenvergadering - 13 juni 2022 </a:t>
            </a:r>
            <a:endParaRPr lang="nl-NL" sz="900" spc="1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23527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D26D600-27E9-9E4A-B4DD-D6972F765689}"/>
              </a:ext>
            </a:extLst>
          </p:cNvPr>
          <p:cNvSpPr txBox="1">
            <a:spLocks/>
          </p:cNvSpPr>
          <p:nvPr userDrawn="1"/>
        </p:nvSpPr>
        <p:spPr>
          <a:xfrm>
            <a:off x="457200" y="4819674"/>
            <a:ext cx="2890664" cy="27392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nl-NL" sz="9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NBA | Ledenvergadering - 13 juni 2022 </a:t>
            </a:r>
            <a:endParaRPr lang="nl-NL" sz="900" spc="1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249252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57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1">
            <a:extLst>
              <a:ext uri="{FF2B5EF4-FFF2-40B4-BE49-F238E27FC236}">
                <a16:creationId xmlns:a16="http://schemas.microsoft.com/office/drawing/2014/main" id="{585A50CA-F579-BB41-9FE2-F1859C39DF60}"/>
              </a:ext>
            </a:extLst>
          </p:cNvPr>
          <p:cNvSpPr txBox="1">
            <a:spLocks/>
          </p:cNvSpPr>
          <p:nvPr userDrawn="1"/>
        </p:nvSpPr>
        <p:spPr>
          <a:xfrm>
            <a:off x="5785793" y="4819674"/>
            <a:ext cx="2242592" cy="273928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nl-NL" sz="9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Nederland rekent op zijn accountants</a:t>
            </a:r>
            <a:r>
              <a:rPr lang="nl-NL" sz="900" i="1" dirty="0">
                <a:solidFill>
                  <a:srgbClr val="E7660E"/>
                </a:solidFill>
                <a:latin typeface="Arial"/>
                <a:cs typeface="Arial"/>
              </a:rPr>
              <a:t>.</a:t>
            </a:r>
            <a:endParaRPr lang="nl-NL" sz="900" i="1" spc="100" dirty="0">
              <a:solidFill>
                <a:srgbClr val="E7660E"/>
              </a:solidFill>
              <a:latin typeface="Arial"/>
              <a:cs typeface="Arial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88DFAA3-1E5B-7B40-B1A8-077715C2858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5" y="4390563"/>
            <a:ext cx="652451" cy="652653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480F83BC-878E-AF4C-B38D-57CFB434EBC4}"/>
              </a:ext>
            </a:extLst>
          </p:cNvPr>
          <p:cNvSpPr/>
          <p:nvPr userDrawn="1"/>
        </p:nvSpPr>
        <p:spPr>
          <a:xfrm>
            <a:off x="0" y="4085179"/>
            <a:ext cx="9144000" cy="2160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402555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46" r:id="rId3"/>
    <p:sldLayoutId id="2147483811" r:id="rId4"/>
    <p:sldLayoutId id="2147483845" r:id="rId5"/>
  </p:sldLayoutIdLst>
  <p:transition spd="slow">
    <p:wipe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70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26" Type="http://schemas.openxmlformats.org/officeDocument/2006/relationships/image" Target="../media/image42.jpeg"/><Relationship Id="rId3" Type="http://schemas.openxmlformats.org/officeDocument/2006/relationships/image" Target="../media/image19.jpeg"/><Relationship Id="rId21" Type="http://schemas.openxmlformats.org/officeDocument/2006/relationships/image" Target="../media/image37.jpeg"/><Relationship Id="rId34" Type="http://schemas.openxmlformats.org/officeDocument/2006/relationships/image" Target="../media/image50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5" Type="http://schemas.openxmlformats.org/officeDocument/2006/relationships/image" Target="../media/image41.jpeg"/><Relationship Id="rId33" Type="http://schemas.openxmlformats.org/officeDocument/2006/relationships/image" Target="../media/image49.jpeg"/><Relationship Id="rId2" Type="http://schemas.openxmlformats.org/officeDocument/2006/relationships/image" Target="../media/image18.jpeg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24" Type="http://schemas.openxmlformats.org/officeDocument/2006/relationships/image" Target="../media/image40.jpeg"/><Relationship Id="rId32" Type="http://schemas.openxmlformats.org/officeDocument/2006/relationships/image" Target="../media/image48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23" Type="http://schemas.openxmlformats.org/officeDocument/2006/relationships/image" Target="../media/image39.jpeg"/><Relationship Id="rId28" Type="http://schemas.openxmlformats.org/officeDocument/2006/relationships/image" Target="../media/image44.jpeg"/><Relationship Id="rId10" Type="http://schemas.openxmlformats.org/officeDocument/2006/relationships/image" Target="../media/image26.jpeg"/><Relationship Id="rId19" Type="http://schemas.openxmlformats.org/officeDocument/2006/relationships/image" Target="../media/image35.jpeg"/><Relationship Id="rId31" Type="http://schemas.openxmlformats.org/officeDocument/2006/relationships/image" Target="../media/image47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Relationship Id="rId22" Type="http://schemas.openxmlformats.org/officeDocument/2006/relationships/image" Target="../media/image38.jpeg"/><Relationship Id="rId27" Type="http://schemas.openxmlformats.org/officeDocument/2006/relationships/image" Target="../media/image43.jpeg"/><Relationship Id="rId30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0F39A0B-B15E-BB4D-9CFA-A351306961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0DA4095-F233-894D-80D3-8CB5DC58BA49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DDA447C0-B589-7C45-AAC2-325AF507CE5D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Ledenvergadering</a:t>
            </a:r>
          </a:p>
          <a:p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juni | Media </a:t>
            </a:r>
            <a:r>
              <a:rPr lang="nl-N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Plaza</a:t>
            </a: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Utrecht</a:t>
            </a:r>
          </a:p>
        </p:txBody>
      </p:sp>
    </p:spTree>
    <p:extLst>
      <p:ext uri="{BB962C8B-B14F-4D97-AF65-F5344CB8AC3E}">
        <p14:creationId xmlns:p14="http://schemas.microsoft.com/office/powerpoint/2010/main" val="17065741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9426FCE7-DF41-2F42-BDAD-242678BAF97D}"/>
              </a:ext>
            </a:extLst>
          </p:cNvPr>
          <p:cNvSpPr/>
          <p:nvPr/>
        </p:nvSpPr>
        <p:spPr>
          <a:xfrm>
            <a:off x="0" y="0"/>
            <a:ext cx="9144000" cy="4089600"/>
          </a:xfrm>
          <a:prstGeom prst="rect">
            <a:avLst/>
          </a:prstGeom>
          <a:solidFill>
            <a:srgbClr val="E766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E7660E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B615B03-EBD0-0F4E-B639-23513093EC3D}"/>
              </a:ext>
            </a:extLst>
          </p:cNvPr>
          <p:cNvSpPr txBox="1">
            <a:spLocks noChangeArrowheads="1"/>
          </p:cNvSpPr>
          <p:nvPr/>
        </p:nvSpPr>
        <p:spPr>
          <a:xfrm>
            <a:off x="482626" y="585426"/>
            <a:ext cx="8225990" cy="12662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8" b="1" dirty="0">
                <a:solidFill>
                  <a:schemeClr val="bg1"/>
                </a:solidFill>
                <a:latin typeface="Arial" charset="0"/>
                <a:ea typeface="MS PGothic" charset="0"/>
              </a:rPr>
              <a:t>Impact van corona op </a:t>
            </a:r>
          </a:p>
          <a:p>
            <a:pPr algn="l"/>
            <a:r>
              <a:rPr lang="nl-NL" sz="2798" b="1" dirty="0">
                <a:solidFill>
                  <a:schemeClr val="bg1"/>
                </a:solidFill>
                <a:latin typeface="Arial" charset="0"/>
                <a:ea typeface="MS PGothic" charset="0"/>
              </a:rPr>
              <a:t>het verenigingsleven </a:t>
            </a:r>
          </a:p>
          <a:p>
            <a:pPr algn="l"/>
            <a:r>
              <a:rPr lang="nl-NL" sz="2798" b="1" dirty="0">
                <a:solidFill>
                  <a:schemeClr val="bg1"/>
                </a:solidFill>
                <a:latin typeface="Arial" charset="0"/>
                <a:ea typeface="MS PGothic" charset="0"/>
              </a:rPr>
              <a:t>in Nederland</a:t>
            </a:r>
          </a:p>
          <a:p>
            <a:pPr algn="l"/>
            <a:r>
              <a:rPr lang="nl-NL" sz="2000" dirty="0">
                <a:solidFill>
                  <a:schemeClr val="bg1"/>
                </a:solidFill>
                <a:latin typeface="Arial" charset="0"/>
                <a:ea typeface="MS PGothic" charset="0"/>
              </a:rPr>
              <a:t>(CBS, participatie in %)</a:t>
            </a:r>
            <a:endParaRPr lang="nl-NL" sz="2000" b="1" dirty="0">
              <a:solidFill>
                <a:schemeClr val="bg1"/>
              </a:solidFill>
              <a:latin typeface="Arial" charset="0"/>
              <a:ea typeface="MS PGothic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D86BD86-ADA7-2B42-985F-14C988D479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1" r="25912"/>
          <a:stretch/>
        </p:blipFill>
        <p:spPr>
          <a:xfrm>
            <a:off x="5262675" y="-1"/>
            <a:ext cx="3886727" cy="40896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994A486-F49C-C94B-A83C-42BB47AE0CD8}"/>
              </a:ext>
            </a:extLst>
          </p:cNvPr>
          <p:cNvSpPr/>
          <p:nvPr/>
        </p:nvSpPr>
        <p:spPr>
          <a:xfrm>
            <a:off x="476869" y="2656532"/>
            <a:ext cx="3387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Deelname aan verenigingen</a:t>
            </a:r>
          </a:p>
          <a:p>
            <a:pPr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Vrijwilligerswerk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EBA1AE5-0A8C-F745-8488-60F767ED3777}"/>
              </a:ext>
            </a:extLst>
          </p:cNvPr>
          <p:cNvSpPr/>
          <p:nvPr/>
        </p:nvSpPr>
        <p:spPr>
          <a:xfrm>
            <a:off x="3635896" y="2341528"/>
            <a:ext cx="639919" cy="1237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2019</a:t>
            </a:r>
          </a:p>
          <a:p>
            <a:pPr algn="ctr" fontAlgn="t">
              <a:lnSpc>
                <a:spcPct val="130000"/>
              </a:lnSpc>
            </a:pPr>
            <a:r>
              <a:rPr lang="nl-NL" dirty="0">
                <a:solidFill>
                  <a:schemeClr val="bg1"/>
                </a:solidFill>
              </a:rPr>
              <a:t>33,5</a:t>
            </a:r>
          </a:p>
          <a:p>
            <a:pPr algn="ctr"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46,7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4DF06B0-64EB-D84C-834D-D4FB4F9AF115}"/>
              </a:ext>
            </a:extLst>
          </p:cNvPr>
          <p:cNvSpPr/>
          <p:nvPr/>
        </p:nvSpPr>
        <p:spPr>
          <a:xfrm>
            <a:off x="4427984" y="2341528"/>
            <a:ext cx="639919" cy="1237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2021</a:t>
            </a:r>
          </a:p>
          <a:p>
            <a:pPr algn="ctr" fontAlgn="t">
              <a:lnSpc>
                <a:spcPct val="130000"/>
              </a:lnSpc>
            </a:pPr>
            <a:r>
              <a:rPr lang="nl-NL" dirty="0">
                <a:solidFill>
                  <a:schemeClr val="bg1"/>
                </a:solidFill>
              </a:rPr>
              <a:t>31,8</a:t>
            </a:r>
          </a:p>
          <a:p>
            <a:pPr algn="ctr"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38,9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4E9EEFE3-AA18-3B42-AEE4-544733235503}"/>
              </a:ext>
            </a:extLst>
          </p:cNvPr>
          <p:cNvGrpSpPr/>
          <p:nvPr/>
        </p:nvGrpSpPr>
        <p:grpSpPr>
          <a:xfrm>
            <a:off x="565516" y="2763502"/>
            <a:ext cx="4502387" cy="792958"/>
            <a:chOff x="611560" y="2057620"/>
            <a:chExt cx="6048672" cy="792958"/>
          </a:xfrm>
        </p:grpSpPr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53BCD7A0-58FA-7B4C-BE43-A7F351564332}"/>
                </a:ext>
              </a:extLst>
            </p:cNvPr>
            <p:cNvCxnSpPr/>
            <p:nvPr/>
          </p:nvCxnSpPr>
          <p:spPr>
            <a:xfrm>
              <a:off x="611560" y="2850578"/>
              <a:ext cx="60486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2AF5E09A-BC7D-8F4C-8001-615B606D42D6}"/>
                </a:ext>
              </a:extLst>
            </p:cNvPr>
            <p:cNvCxnSpPr/>
            <p:nvPr/>
          </p:nvCxnSpPr>
          <p:spPr>
            <a:xfrm>
              <a:off x="611560" y="2057620"/>
              <a:ext cx="60486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5ED522DA-7B64-454E-80D5-ECA7B20DE01E}"/>
                </a:ext>
              </a:extLst>
            </p:cNvPr>
            <p:cNvCxnSpPr/>
            <p:nvPr/>
          </p:nvCxnSpPr>
          <p:spPr>
            <a:xfrm>
              <a:off x="611560" y="2456763"/>
              <a:ext cx="60486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138784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0E86D257-86CF-6E46-88E5-1E3C20977379}"/>
              </a:ext>
            </a:extLst>
          </p:cNvPr>
          <p:cNvGrpSpPr/>
          <p:nvPr/>
        </p:nvGrpSpPr>
        <p:grpSpPr>
          <a:xfrm>
            <a:off x="0" y="-162458"/>
            <a:ext cx="9144000" cy="4425326"/>
            <a:chOff x="0" y="-162458"/>
            <a:chExt cx="9144000" cy="4425326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A51303DE-0EB7-934C-902B-8DECE8835C34}"/>
                </a:ext>
              </a:extLst>
            </p:cNvPr>
            <p:cNvSpPr/>
            <p:nvPr/>
          </p:nvSpPr>
          <p:spPr>
            <a:xfrm>
              <a:off x="0" y="-20538"/>
              <a:ext cx="9144000" cy="4115543"/>
            </a:xfrm>
            <a:prstGeom prst="rect">
              <a:avLst/>
            </a:prstGeom>
            <a:solidFill>
              <a:srgbClr val="E7660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rgbClr val="E7660E"/>
                </a:solidFill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9958A1F2-E7D2-2C4F-868C-42D80BC9ABDA}"/>
                </a:ext>
              </a:extLst>
            </p:cNvPr>
            <p:cNvSpPr/>
            <p:nvPr/>
          </p:nvSpPr>
          <p:spPr>
            <a:xfrm>
              <a:off x="4048359" y="-162458"/>
              <a:ext cx="4425326" cy="44253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96000">
                  <a:srgbClr val="E7660E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20D454FD-A978-2C4A-B45C-1C5CAC598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53" t="-565" r="19057" b="11814"/>
            <a:stretch/>
          </p:blipFill>
          <p:spPr>
            <a:xfrm>
              <a:off x="3850308" y="-10712"/>
              <a:ext cx="4970164" cy="4105717"/>
            </a:xfrm>
            <a:prstGeom prst="rect">
              <a:avLst/>
            </a:prstGeom>
          </p:spPr>
        </p:pic>
      </p:grpSp>
      <p:sp>
        <p:nvSpPr>
          <p:cNvPr id="12" name="Rechthoek 11">
            <a:extLst>
              <a:ext uri="{FF2B5EF4-FFF2-40B4-BE49-F238E27FC236}">
                <a16:creationId xmlns:a16="http://schemas.microsoft.com/office/drawing/2014/main" id="{BA92200D-C8EB-AA46-91D6-FE27D4055CE6}"/>
              </a:ext>
            </a:extLst>
          </p:cNvPr>
          <p:cNvSpPr/>
          <p:nvPr/>
        </p:nvSpPr>
        <p:spPr>
          <a:xfrm>
            <a:off x="0" y="4085179"/>
            <a:ext cx="9144000" cy="2160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C45BA83-CEE4-1144-813F-033DF4320863}"/>
              </a:ext>
            </a:extLst>
          </p:cNvPr>
          <p:cNvSpPr txBox="1">
            <a:spLocks noChangeArrowheads="1"/>
          </p:cNvSpPr>
          <p:nvPr/>
        </p:nvSpPr>
        <p:spPr>
          <a:xfrm>
            <a:off x="482626" y="585426"/>
            <a:ext cx="8225990" cy="15542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2798" b="1" dirty="0">
              <a:solidFill>
                <a:schemeClr val="bg1"/>
              </a:solidFill>
              <a:latin typeface="Arial" charset="0"/>
              <a:ea typeface="MS PGothic" charset="0"/>
            </a:endParaRPr>
          </a:p>
          <a:p>
            <a:pPr algn="l"/>
            <a:r>
              <a:rPr lang="nl-NL" sz="2800" b="1" dirty="0">
                <a:solidFill>
                  <a:schemeClr val="bg1"/>
                </a:solidFill>
                <a:latin typeface="Arial" charset="0"/>
                <a:ea typeface="MS PGothic" charset="0"/>
              </a:rPr>
              <a:t>Cirkel van </a:t>
            </a:r>
          </a:p>
          <a:p>
            <a:pPr algn="l"/>
            <a:r>
              <a:rPr lang="nl-NL" sz="2800" b="1" dirty="0">
                <a:solidFill>
                  <a:schemeClr val="bg1"/>
                </a:solidFill>
                <a:latin typeface="Arial" charset="0"/>
                <a:ea typeface="MS PGothic" charset="0"/>
              </a:rPr>
              <a:t>ledenbetrokkenheid</a:t>
            </a:r>
          </a:p>
        </p:txBody>
      </p:sp>
    </p:spTree>
    <p:extLst>
      <p:ext uri="{BB962C8B-B14F-4D97-AF65-F5344CB8AC3E}">
        <p14:creationId xmlns:p14="http://schemas.microsoft.com/office/powerpoint/2010/main" val="245949523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hoek 34">
            <a:extLst>
              <a:ext uri="{FF2B5EF4-FFF2-40B4-BE49-F238E27FC236}">
                <a16:creationId xmlns:a16="http://schemas.microsoft.com/office/drawing/2014/main" id="{E1FD299B-BCFA-7745-A657-B1D21DF7976A}"/>
              </a:ext>
            </a:extLst>
          </p:cNvPr>
          <p:cNvSpPr/>
          <p:nvPr/>
        </p:nvSpPr>
        <p:spPr>
          <a:xfrm>
            <a:off x="0" y="0"/>
            <a:ext cx="9144000" cy="4089600"/>
          </a:xfrm>
          <a:prstGeom prst="rect">
            <a:avLst/>
          </a:prstGeom>
          <a:solidFill>
            <a:srgbClr val="E766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E7660E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B615B03-EBD0-0F4E-B639-23513093EC3D}"/>
              </a:ext>
            </a:extLst>
          </p:cNvPr>
          <p:cNvSpPr txBox="1">
            <a:spLocks noChangeArrowheads="1"/>
          </p:cNvSpPr>
          <p:nvPr/>
        </p:nvSpPr>
        <p:spPr>
          <a:xfrm>
            <a:off x="482626" y="248587"/>
            <a:ext cx="8225990" cy="5461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8" b="1" dirty="0">
                <a:solidFill>
                  <a:schemeClr val="bg1"/>
                </a:solidFill>
                <a:latin typeface="Arial" charset="0"/>
                <a:ea typeface="MS PGothic" charset="0"/>
              </a:rPr>
              <a:t>Ledenparticipatie: van actief naar nog actiever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5A50F760-0F46-C64A-801E-0CE32D1B6089}"/>
              </a:ext>
            </a:extLst>
          </p:cNvPr>
          <p:cNvSpPr/>
          <p:nvPr/>
        </p:nvSpPr>
        <p:spPr>
          <a:xfrm>
            <a:off x="1759429" y="1014546"/>
            <a:ext cx="302859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Pageviews</a:t>
            </a:r>
          </a:p>
          <a:p>
            <a:pPr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Events (overig)</a:t>
            </a:r>
          </a:p>
          <a:p>
            <a:pPr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Afdelingen</a:t>
            </a:r>
          </a:p>
          <a:p>
            <a:pPr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Helpdeskvragen</a:t>
            </a:r>
          </a:p>
          <a:p>
            <a:pPr fontAlgn="auto">
              <a:lnSpc>
                <a:spcPct val="150000"/>
              </a:lnSpc>
            </a:pPr>
            <a:r>
              <a:rPr lang="nl-NL" dirty="0" err="1">
                <a:solidFill>
                  <a:schemeClr val="bg1"/>
                </a:solidFill>
              </a:rPr>
              <a:t>Communities</a:t>
            </a:r>
            <a:r>
              <a:rPr lang="nl-NL" dirty="0">
                <a:solidFill>
                  <a:schemeClr val="bg1"/>
                </a:solidFill>
              </a:rPr>
              <a:t> (leden)</a:t>
            </a:r>
          </a:p>
          <a:p>
            <a:pPr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Ambassadeurs</a:t>
            </a:r>
          </a:p>
          <a:p>
            <a:pPr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Besturen en commissies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2D8C9446-017C-F440-936B-EF5389E5A1E1}"/>
              </a:ext>
            </a:extLst>
          </p:cNvPr>
          <p:cNvSpPr/>
          <p:nvPr/>
        </p:nvSpPr>
        <p:spPr>
          <a:xfrm>
            <a:off x="5239308" y="699542"/>
            <a:ext cx="1197764" cy="3347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2019</a:t>
            </a:r>
          </a:p>
          <a:p>
            <a:pPr algn="ctr" fontAlgn="t">
              <a:lnSpc>
                <a:spcPct val="130000"/>
              </a:lnSpc>
            </a:pPr>
            <a:r>
              <a:rPr lang="nl-NL" dirty="0">
                <a:solidFill>
                  <a:schemeClr val="bg1"/>
                </a:solidFill>
              </a:rPr>
              <a:t>4.528 </a:t>
            </a:r>
            <a:r>
              <a:rPr lang="nl-NL" dirty="0" err="1">
                <a:solidFill>
                  <a:schemeClr val="bg1"/>
                </a:solidFill>
              </a:rPr>
              <a:t>mln</a:t>
            </a:r>
            <a:endParaRPr lang="nl-NL" dirty="0">
              <a:solidFill>
                <a:schemeClr val="bg1"/>
              </a:solidFill>
            </a:endParaRPr>
          </a:p>
          <a:p>
            <a:pPr algn="ctr"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4.228</a:t>
            </a:r>
          </a:p>
          <a:p>
            <a:pPr algn="ctr"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4.640</a:t>
            </a:r>
          </a:p>
          <a:p>
            <a:pPr algn="ctr"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2.558</a:t>
            </a:r>
          </a:p>
          <a:p>
            <a:pPr algn="ctr"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833</a:t>
            </a:r>
          </a:p>
          <a:p>
            <a:pPr algn="ctr"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48</a:t>
            </a:r>
          </a:p>
          <a:p>
            <a:pPr algn="ctr"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259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C9D9595-63D7-674B-921D-2CE7D8E45080}"/>
              </a:ext>
            </a:extLst>
          </p:cNvPr>
          <p:cNvSpPr/>
          <p:nvPr/>
        </p:nvSpPr>
        <p:spPr>
          <a:xfrm>
            <a:off x="6594274" y="699542"/>
            <a:ext cx="1197764" cy="3314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>
              <a:lnSpc>
                <a:spcPct val="150000"/>
              </a:lnSpc>
            </a:pPr>
            <a:r>
              <a:rPr lang="nl-NL" sz="1600" b="1" dirty="0">
                <a:solidFill>
                  <a:schemeClr val="bg1"/>
                </a:solidFill>
              </a:rPr>
              <a:t>2021</a:t>
            </a:r>
          </a:p>
          <a:p>
            <a:pPr algn="ctr" fontAlgn="t">
              <a:lnSpc>
                <a:spcPct val="130000"/>
              </a:lnSpc>
            </a:pPr>
            <a:r>
              <a:rPr lang="nl-NL" dirty="0">
                <a:solidFill>
                  <a:schemeClr val="bg1"/>
                </a:solidFill>
              </a:rPr>
              <a:t>6.001 </a:t>
            </a:r>
            <a:r>
              <a:rPr lang="nl-NL" dirty="0" err="1">
                <a:solidFill>
                  <a:schemeClr val="bg1"/>
                </a:solidFill>
              </a:rPr>
              <a:t>mln</a:t>
            </a:r>
            <a:endParaRPr lang="nl-NL" dirty="0">
              <a:solidFill>
                <a:schemeClr val="bg1"/>
              </a:solidFill>
            </a:endParaRPr>
          </a:p>
          <a:p>
            <a:pPr algn="ctr"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10.443</a:t>
            </a:r>
          </a:p>
          <a:p>
            <a:pPr algn="ctr"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2.410</a:t>
            </a:r>
          </a:p>
          <a:p>
            <a:pPr algn="ctr"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7.645</a:t>
            </a:r>
          </a:p>
          <a:p>
            <a:pPr algn="ctr"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1.299</a:t>
            </a:r>
          </a:p>
          <a:p>
            <a:pPr algn="ctr"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75</a:t>
            </a:r>
          </a:p>
          <a:p>
            <a:pPr algn="ctr" fontAlgn="t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290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B7969F3-C6F6-574E-B74A-8BA8DFD44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70" y="1131590"/>
            <a:ext cx="424229" cy="392544"/>
          </a:xfrm>
          <a:prstGeom prst="rect">
            <a:avLst/>
          </a:prstGeom>
        </p:spPr>
      </p:pic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9E458EB7-79D5-3449-9D95-9B76BCC418CD}"/>
              </a:ext>
            </a:extLst>
          </p:cNvPr>
          <p:cNvCxnSpPr>
            <a:cxnSpLocks/>
          </p:cNvCxnSpPr>
          <p:nvPr/>
        </p:nvCxnSpPr>
        <p:spPr>
          <a:xfrm>
            <a:off x="1259632" y="1491630"/>
            <a:ext cx="66247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15580E44-A2DE-0342-8C03-49FC395F240D}"/>
              </a:ext>
            </a:extLst>
          </p:cNvPr>
          <p:cNvCxnSpPr>
            <a:cxnSpLocks/>
          </p:cNvCxnSpPr>
          <p:nvPr/>
        </p:nvCxnSpPr>
        <p:spPr>
          <a:xfrm flipV="1">
            <a:off x="1259632" y="2321461"/>
            <a:ext cx="6624736" cy="416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B05194A9-B196-5241-A15A-B1B17B10EC1D}"/>
              </a:ext>
            </a:extLst>
          </p:cNvPr>
          <p:cNvCxnSpPr>
            <a:cxnSpLocks/>
          </p:cNvCxnSpPr>
          <p:nvPr/>
        </p:nvCxnSpPr>
        <p:spPr>
          <a:xfrm>
            <a:off x="1259632" y="2772415"/>
            <a:ext cx="66247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39653FAA-6E69-3D4F-9194-DA055939CA6C}"/>
              </a:ext>
            </a:extLst>
          </p:cNvPr>
          <p:cNvCxnSpPr>
            <a:cxnSpLocks/>
          </p:cNvCxnSpPr>
          <p:nvPr/>
        </p:nvCxnSpPr>
        <p:spPr>
          <a:xfrm>
            <a:off x="1259632" y="3181707"/>
            <a:ext cx="66247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8941E8D5-B4EC-AB42-AADA-9FC19002B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70" y="1573136"/>
            <a:ext cx="424229" cy="392544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1F92AAE9-F33D-DC48-9F29-16406A1D3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70" y="2410819"/>
            <a:ext cx="424229" cy="392544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160CE470-3451-1349-B286-27EE13C7EC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70" y="2812166"/>
            <a:ext cx="424515" cy="392544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DFEEFA35-13F2-EA4A-AFB8-1A922F4D2E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70" y="3235657"/>
            <a:ext cx="424229" cy="392544"/>
          </a:xfrm>
          <a:prstGeom prst="rect">
            <a:avLst/>
          </a:prstGeom>
        </p:spPr>
      </p:pic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1872DF13-7F3F-054E-9A05-ABF3DF6FF281}"/>
              </a:ext>
            </a:extLst>
          </p:cNvPr>
          <p:cNvCxnSpPr>
            <a:cxnSpLocks/>
          </p:cNvCxnSpPr>
          <p:nvPr/>
        </p:nvCxnSpPr>
        <p:spPr>
          <a:xfrm>
            <a:off x="5148064" y="1131167"/>
            <a:ext cx="27363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91599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69B9B4E-6753-8840-B360-20BDCDC2D4E2}"/>
              </a:ext>
            </a:extLst>
          </p:cNvPr>
          <p:cNvSpPr/>
          <p:nvPr/>
        </p:nvSpPr>
        <p:spPr>
          <a:xfrm>
            <a:off x="0" y="0"/>
            <a:ext cx="9144000" cy="4089600"/>
          </a:xfrm>
          <a:prstGeom prst="rect">
            <a:avLst/>
          </a:prstGeom>
          <a:solidFill>
            <a:srgbClr val="E766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E7660E"/>
              </a:solidFill>
            </a:endParaRPr>
          </a:p>
        </p:txBody>
      </p:sp>
      <p:pic>
        <p:nvPicPr>
          <p:cNvPr id="7" name="Picture 2" descr="7 eenvoudige oefeningen voor aan je thuisbureau">
            <a:extLst>
              <a:ext uri="{FF2B5EF4-FFF2-40B4-BE49-F238E27FC236}">
                <a16:creationId xmlns:a16="http://schemas.microsoft.com/office/drawing/2014/main" id="{398732CB-9825-DE4E-936E-3891E3322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r="9855" b="1733"/>
          <a:stretch/>
        </p:blipFill>
        <p:spPr bwMode="auto">
          <a:xfrm>
            <a:off x="3347864" y="699542"/>
            <a:ext cx="4678560" cy="3140422"/>
          </a:xfrm>
          <a:prstGeom prst="rect">
            <a:avLst/>
          </a:prstGeom>
          <a:noFill/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B615B03-EBD0-0F4E-B639-23513093EC3D}"/>
              </a:ext>
            </a:extLst>
          </p:cNvPr>
          <p:cNvSpPr txBox="1">
            <a:spLocks noChangeArrowheads="1"/>
          </p:cNvSpPr>
          <p:nvPr/>
        </p:nvSpPr>
        <p:spPr>
          <a:xfrm>
            <a:off x="482626" y="585426"/>
            <a:ext cx="8225990" cy="15542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2798" b="1" dirty="0">
              <a:solidFill>
                <a:schemeClr val="bg1"/>
              </a:solidFill>
              <a:latin typeface="Arial" charset="0"/>
              <a:ea typeface="MS PGothic" charset="0"/>
            </a:endParaRPr>
          </a:p>
          <a:p>
            <a:pPr algn="l"/>
            <a:r>
              <a:rPr lang="nl-NL" sz="2798" b="1" dirty="0">
                <a:solidFill>
                  <a:schemeClr val="bg1"/>
                </a:solidFill>
                <a:latin typeface="Arial" charset="0"/>
                <a:ea typeface="MS PGothic" charset="0"/>
              </a:rPr>
              <a:t>Hoe fit is het </a:t>
            </a:r>
          </a:p>
          <a:p>
            <a:pPr algn="l"/>
            <a:r>
              <a:rPr lang="nl-NL" sz="2798" b="1" dirty="0">
                <a:solidFill>
                  <a:schemeClr val="bg1"/>
                </a:solidFill>
                <a:latin typeface="Arial" charset="0"/>
                <a:ea typeface="MS PGothic" charset="0"/>
              </a:rPr>
              <a:t>NBA-bureau?</a:t>
            </a:r>
          </a:p>
        </p:txBody>
      </p:sp>
    </p:spTree>
    <p:extLst>
      <p:ext uri="{BB962C8B-B14F-4D97-AF65-F5344CB8AC3E}">
        <p14:creationId xmlns:p14="http://schemas.microsoft.com/office/powerpoint/2010/main" val="397484646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hthoek 47">
            <a:extLst>
              <a:ext uri="{FF2B5EF4-FFF2-40B4-BE49-F238E27FC236}">
                <a16:creationId xmlns:a16="http://schemas.microsoft.com/office/drawing/2014/main" id="{2ED3D2B1-2017-D345-A8AE-B03DCA344AAC}"/>
              </a:ext>
            </a:extLst>
          </p:cNvPr>
          <p:cNvSpPr/>
          <p:nvPr/>
        </p:nvSpPr>
        <p:spPr>
          <a:xfrm>
            <a:off x="0" y="-8867"/>
            <a:ext cx="9144000" cy="5152367"/>
          </a:xfrm>
          <a:prstGeom prst="rect">
            <a:avLst/>
          </a:prstGeom>
          <a:solidFill>
            <a:srgbClr val="E766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7660E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F47B1B-9DDA-D040-A3EC-FA72AD4E5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464" y="3077280"/>
            <a:ext cx="1033890" cy="104760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8EF927-203D-124E-A41A-74E854E9C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464" y="4117248"/>
            <a:ext cx="1033890" cy="102226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6AFC43-D8F3-B64B-BA6A-703810A6F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23216"/>
            <a:ext cx="1033890" cy="103389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72D8D38-C6DE-DE45-B7F4-FD1E8791F5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63" y="2057106"/>
            <a:ext cx="1033890" cy="102625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B23CD3E-442A-8645-81F6-BB6B521B82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59" y="2057106"/>
            <a:ext cx="1033890" cy="102017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A0CB68D-0D85-FA40-BAA9-82A5049838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38" y="4109610"/>
            <a:ext cx="1023084" cy="10338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D5EDC4C-6388-F940-8FA2-A084C52088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326" y="1023216"/>
            <a:ext cx="1033890" cy="103389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A8E88A6-9EF7-3F4D-8389-014C51DCA9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78" y="1023216"/>
            <a:ext cx="1033890" cy="103389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28612D-9904-7A42-9C89-7941C935FA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35" y="4117248"/>
            <a:ext cx="1026364" cy="102017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82CCC38-9642-A140-88B7-7893934AE7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62" y="-8867"/>
            <a:ext cx="1033890" cy="103389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F01AEB6-95E2-6649-A792-ABECDE9D74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62" y="3083358"/>
            <a:ext cx="1033890" cy="103389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6DB1C7B-2BCD-4749-8FFB-B19FD449A0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464" y="-8867"/>
            <a:ext cx="1033890" cy="103389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58EB6F9-2DA8-6B42-8E1C-87BE040699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59" y="1023216"/>
            <a:ext cx="1033890" cy="103389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0170833-4B1C-AB4E-BA9E-D97D884EC5D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63" y="1023216"/>
            <a:ext cx="1033890" cy="103389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B49197F-5263-464D-8789-7F6039D6A75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326" y="4099126"/>
            <a:ext cx="1033890" cy="104039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5762AA4D-7E16-644E-976E-03E3AA62363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408" y="-8867"/>
            <a:ext cx="1026614" cy="103389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AB381974-F622-864E-A95A-06D6E64873E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60" y="3077280"/>
            <a:ext cx="1033890" cy="103389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F2D0E3CD-D8A9-3540-8FF1-853C1F864E8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326" y="2057106"/>
            <a:ext cx="1033890" cy="1026252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59581883-0B86-2A46-9263-CD3777523FF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78" y="-8867"/>
            <a:ext cx="1033890" cy="103389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D5A6E0A2-7079-0B4E-919D-CAB33955CDE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88" y="4117248"/>
            <a:ext cx="1034279" cy="1023674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0C232087-27F2-9343-947E-5391708A782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62" y="2057106"/>
            <a:ext cx="1033890" cy="1033890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94F41A35-3145-244D-BA51-4FD4CBF410C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37" y="3077280"/>
            <a:ext cx="1025051" cy="1039968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10FA977B-027A-6A41-B3D0-1F6AF667590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30" y="2057106"/>
            <a:ext cx="1033890" cy="1020174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776B47C0-6F8E-D34B-95BC-DECC17E4F28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29" y="-8867"/>
            <a:ext cx="1033890" cy="1033890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84BF6E9A-2562-6049-8D58-54F4379E757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326" y="1023216"/>
            <a:ext cx="1033890" cy="1033890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9FA03AE3-411A-4A4B-B074-F5C2E0B0794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492" y="3083358"/>
            <a:ext cx="1033890" cy="1033890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EB5B21A1-610D-014A-86C4-B0B81524716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0" y="2057106"/>
            <a:ext cx="1033890" cy="1020173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F7D3E83A-E337-B94A-8DC6-A389698339F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492" y="-8867"/>
            <a:ext cx="1033890" cy="1033890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B8EAFDE3-AECC-3D4E-931B-234FACB4028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4" y="-3037"/>
            <a:ext cx="1033890" cy="1033890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5E68F920-EBFD-6048-868B-129A34B8A5C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044" y="3077280"/>
            <a:ext cx="1033890" cy="1039968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5B66152C-0A22-BA48-9229-42F519BC70C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28" y="1023216"/>
            <a:ext cx="1033890" cy="1033890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B2FCC632-643B-344A-9D92-D35768485FA7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824" y="4113264"/>
            <a:ext cx="1019805" cy="1026252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FE65E73A-4278-9D49-9A8F-431F17FB96FB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41" y="4117248"/>
            <a:ext cx="1024969" cy="1018285"/>
          </a:xfrm>
          <a:prstGeom prst="rect">
            <a:avLst/>
          </a:prstGeom>
        </p:spPr>
      </p:pic>
      <p:grpSp>
        <p:nvGrpSpPr>
          <p:cNvPr id="39" name="Groep 38">
            <a:extLst>
              <a:ext uri="{FF2B5EF4-FFF2-40B4-BE49-F238E27FC236}">
                <a16:creationId xmlns:a16="http://schemas.microsoft.com/office/drawing/2014/main" id="{E57995AF-778A-B64D-9B5D-3F3D6DEC1ECA}"/>
              </a:ext>
            </a:extLst>
          </p:cNvPr>
          <p:cNvGrpSpPr/>
          <p:nvPr/>
        </p:nvGrpSpPr>
        <p:grpSpPr>
          <a:xfrm>
            <a:off x="462327" y="402308"/>
            <a:ext cx="8211707" cy="4445540"/>
            <a:chOff x="462327" y="393384"/>
            <a:chExt cx="8211707" cy="4445540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C84DE273-EB22-AF44-884F-3F91C538AAF7}"/>
                </a:ext>
              </a:extLst>
            </p:cNvPr>
            <p:cNvSpPr/>
            <p:nvPr/>
          </p:nvSpPr>
          <p:spPr>
            <a:xfrm>
              <a:off x="1508342" y="393384"/>
              <a:ext cx="101325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Lerend Beroep</a:t>
              </a:r>
              <a:r>
                <a:rPr lang="nl-NL" sz="10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AC9C39E7-5CF0-F844-BEDF-E2851F910E09}"/>
                </a:ext>
              </a:extLst>
            </p:cNvPr>
            <p:cNvSpPr/>
            <p:nvPr/>
          </p:nvSpPr>
          <p:spPr>
            <a:xfrm>
              <a:off x="2521601" y="2442602"/>
              <a:ext cx="103625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Communicatie</a:t>
              </a:r>
              <a:endParaRPr lang="nl-NL" sz="1000" dirty="0">
                <a:solidFill>
                  <a:schemeClr val="bg1"/>
                </a:solidFill>
              </a:endParaRP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C4C5157C-7591-D94B-B7B8-E6263BE91E23}"/>
                </a:ext>
              </a:extLst>
            </p:cNvPr>
            <p:cNvSpPr/>
            <p:nvPr/>
          </p:nvSpPr>
          <p:spPr>
            <a:xfrm>
              <a:off x="4570888" y="3402587"/>
              <a:ext cx="101325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Beroep &amp;</a:t>
              </a:r>
            </a:p>
            <a:p>
              <a:pPr algn="ctr"/>
              <a:r>
                <a:rPr lang="nl-NL" sz="1000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Maatschappij</a:t>
              </a:r>
              <a:r>
                <a:rPr lang="nl-NL" sz="10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585978B2-6244-2647-BAC3-E9D1EE628C70}"/>
                </a:ext>
              </a:extLst>
            </p:cNvPr>
            <p:cNvSpPr/>
            <p:nvPr/>
          </p:nvSpPr>
          <p:spPr>
            <a:xfrm>
              <a:off x="7660775" y="2459357"/>
              <a:ext cx="101325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Kwaliteit</a:t>
              </a:r>
              <a:endParaRPr lang="nl-NL" sz="1000" dirty="0">
                <a:solidFill>
                  <a:schemeClr val="bg1"/>
                </a:solidFill>
              </a:endParaRP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CC5EED67-6AC9-E04A-A75C-7D176866563F}"/>
                </a:ext>
              </a:extLst>
            </p:cNvPr>
            <p:cNvSpPr/>
            <p:nvPr/>
          </p:nvSpPr>
          <p:spPr>
            <a:xfrm>
              <a:off x="3579398" y="4438814"/>
              <a:ext cx="101325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ICT</a:t>
              </a:r>
            </a:p>
            <a:p>
              <a:pPr algn="ctr"/>
              <a:r>
                <a:rPr lang="nl-NL" sz="1000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HRM</a:t>
              </a:r>
              <a:endParaRPr lang="nl-NL" sz="1000" dirty="0">
                <a:solidFill>
                  <a:schemeClr val="bg1"/>
                </a:solidFill>
              </a:endParaRP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ADEB3034-1F21-BF4C-B86A-1819C7B84483}"/>
                </a:ext>
              </a:extLst>
            </p:cNvPr>
            <p:cNvSpPr/>
            <p:nvPr/>
          </p:nvSpPr>
          <p:spPr>
            <a:xfrm>
              <a:off x="462327" y="3402587"/>
              <a:ext cx="101325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Bestuurs-</a:t>
              </a:r>
            </a:p>
            <a:p>
              <a:pPr algn="ctr"/>
              <a:r>
                <a:rPr lang="nl-NL" sz="1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secretariaat</a:t>
              </a:r>
              <a:endParaRPr lang="nl-NL" sz="1000" dirty="0">
                <a:solidFill>
                  <a:schemeClr val="bg1"/>
                </a:solidFill>
              </a:endParaRP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59EB7293-A736-5D49-A852-7BF732A88BCA}"/>
                </a:ext>
              </a:extLst>
            </p:cNvPr>
            <p:cNvSpPr/>
            <p:nvPr/>
          </p:nvSpPr>
          <p:spPr>
            <a:xfrm>
              <a:off x="5600409" y="1354601"/>
              <a:ext cx="10362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Bedrijfsvoering</a:t>
              </a:r>
            </a:p>
            <a:p>
              <a:pPr algn="ctr"/>
              <a:r>
                <a:rPr lang="nl-NL" sz="1000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Financiën</a:t>
              </a:r>
              <a:endParaRPr lang="nl-NL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745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BAD3B0FC-2ED9-164F-ACFE-AA4D5A5E1B63}"/>
              </a:ext>
            </a:extLst>
          </p:cNvPr>
          <p:cNvSpPr/>
          <p:nvPr/>
        </p:nvSpPr>
        <p:spPr>
          <a:xfrm>
            <a:off x="0" y="0"/>
            <a:ext cx="9144000" cy="4089600"/>
          </a:xfrm>
          <a:prstGeom prst="rect">
            <a:avLst/>
          </a:prstGeom>
          <a:solidFill>
            <a:srgbClr val="E766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E7660E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3FC4A53-B3A2-1F43-8583-06F44F2A3BA2}"/>
              </a:ext>
            </a:extLst>
          </p:cNvPr>
          <p:cNvSpPr txBox="1">
            <a:spLocks noChangeArrowheads="1"/>
          </p:cNvSpPr>
          <p:nvPr/>
        </p:nvSpPr>
        <p:spPr>
          <a:xfrm>
            <a:off x="482626" y="585426"/>
            <a:ext cx="8225990" cy="12662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2798" b="1" dirty="0">
              <a:solidFill>
                <a:schemeClr val="bg1"/>
              </a:solidFill>
              <a:latin typeface="Arial" charset="0"/>
              <a:ea typeface="MS PGothic" charset="0"/>
            </a:endParaRPr>
          </a:p>
          <a:p>
            <a:pPr algn="l"/>
            <a:r>
              <a:rPr lang="nl-NL" sz="3200" b="1" dirty="0">
                <a:solidFill>
                  <a:schemeClr val="bg1"/>
                </a:solidFill>
                <a:latin typeface="Arial" charset="0"/>
                <a:ea typeface="MS PGothic" charset="0"/>
              </a:rPr>
              <a:t>Een nieuwe jas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23F53BE-6409-714E-8316-A9ED1CC8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5682"/>
            <a:ext cx="3139512" cy="4083918"/>
          </a:xfrm>
          <a:prstGeom prst="rect">
            <a:avLst/>
          </a:prstGeom>
          <a:noFill/>
          <a:effectLst>
            <a:outerShdw blurRad="495300" dist="317500" algn="t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4708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0F39A0B-B15E-BB4D-9CFA-A35130696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0DA4095-F233-894D-80D3-8CB5DC58BA49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726A36EA-5BF7-784F-9B5F-D5B31D222D55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Ledenvergadering</a:t>
            </a:r>
          </a:p>
          <a:p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juni | Media </a:t>
            </a:r>
            <a:r>
              <a:rPr lang="nl-N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Plaza</a:t>
            </a: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Utrecht</a:t>
            </a:r>
          </a:p>
        </p:txBody>
      </p:sp>
    </p:spTree>
    <p:extLst>
      <p:ext uri="{BB962C8B-B14F-4D97-AF65-F5344CB8AC3E}">
        <p14:creationId xmlns:p14="http://schemas.microsoft.com/office/powerpoint/2010/main" val="410872987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4E27346C-EF9A-9E47-8E6D-E3C60DA58859}"/>
              </a:ext>
            </a:extLst>
          </p:cNvPr>
          <p:cNvSpPr/>
          <p:nvPr/>
        </p:nvSpPr>
        <p:spPr>
          <a:xfrm flipH="1">
            <a:off x="0" y="0"/>
            <a:ext cx="9144000" cy="4085179"/>
          </a:xfrm>
          <a:prstGeom prst="rect">
            <a:avLst/>
          </a:prstGeom>
          <a:gradFill flip="none" rotWithShape="1">
            <a:gsLst>
              <a:gs pos="51000">
                <a:srgbClr val="BFBFBF"/>
              </a:gs>
              <a:gs pos="100000">
                <a:srgbClr val="FFFFFF">
                  <a:alpha val="0"/>
                </a:srgbClr>
              </a:gs>
            </a:gsLst>
            <a:lin ang="3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CBBF51A-DC78-F440-B40E-F5068BDDAD67}"/>
              </a:ext>
            </a:extLst>
          </p:cNvPr>
          <p:cNvSpPr/>
          <p:nvPr/>
        </p:nvSpPr>
        <p:spPr>
          <a:xfrm>
            <a:off x="595" y="1131590"/>
            <a:ext cx="9142810" cy="1800200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5ACBDC7-862A-4045-B1FA-E050D777990E}"/>
              </a:ext>
            </a:extLst>
          </p:cNvPr>
          <p:cNvSpPr txBox="1">
            <a:spLocks/>
          </p:cNvSpPr>
          <p:nvPr/>
        </p:nvSpPr>
        <p:spPr>
          <a:xfrm>
            <a:off x="2987824" y="1419622"/>
            <a:ext cx="6156176" cy="172819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Jaarrapport 2021</a:t>
            </a:r>
          </a:p>
          <a:p>
            <a:pPr algn="l"/>
            <a:r>
              <a:rPr lang="nl-NL" sz="1800" dirty="0">
                <a:solidFill>
                  <a:srgbClr val="FFFFFF"/>
                </a:solidFill>
                <a:latin typeface="Arial"/>
                <a:cs typeface="Arial"/>
              </a:rPr>
              <a:t>Esther van der Vleuten</a:t>
            </a:r>
          </a:p>
          <a:p>
            <a:pPr algn="l"/>
            <a:r>
              <a:rPr lang="nl-NL" sz="1800" dirty="0">
                <a:solidFill>
                  <a:srgbClr val="FFFFFF"/>
                </a:solidFill>
                <a:latin typeface="Arial"/>
                <a:cs typeface="Arial"/>
              </a:rPr>
              <a:t>Voorzitter Audit en Risk Commissie</a:t>
            </a:r>
            <a:endParaRPr lang="nl-N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480892D-7503-0142-ABDF-06D683484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921" y="94032"/>
            <a:ext cx="6059514" cy="409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3852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723EEFCC-C487-7A42-AD4C-C828D92FB218}"/>
              </a:ext>
            </a:extLst>
          </p:cNvPr>
          <p:cNvSpPr/>
          <p:nvPr/>
        </p:nvSpPr>
        <p:spPr>
          <a:xfrm flipH="1">
            <a:off x="0" y="0"/>
            <a:ext cx="9144000" cy="4085179"/>
          </a:xfrm>
          <a:prstGeom prst="rect">
            <a:avLst/>
          </a:prstGeom>
          <a:gradFill flip="none" rotWithShape="1">
            <a:gsLst>
              <a:gs pos="51000">
                <a:srgbClr val="BFBFBF"/>
              </a:gs>
              <a:gs pos="100000">
                <a:srgbClr val="FFFFFF">
                  <a:alpha val="0"/>
                </a:srgbClr>
              </a:gs>
            </a:gsLst>
            <a:lin ang="3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A7F88B9-B6C3-694D-95F5-643BA6EF66E4}"/>
              </a:ext>
            </a:extLst>
          </p:cNvPr>
          <p:cNvSpPr txBox="1">
            <a:spLocks noChangeArrowheads="1"/>
          </p:cNvSpPr>
          <p:nvPr/>
        </p:nvSpPr>
        <p:spPr>
          <a:xfrm>
            <a:off x="482626" y="585427"/>
            <a:ext cx="8225990" cy="101703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NBA Verantwoording 2021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3C8C510-3806-ED45-92B6-8FBD5621E249}"/>
              </a:ext>
            </a:extLst>
          </p:cNvPr>
          <p:cNvSpPr txBox="1">
            <a:spLocks noChangeArrowheads="1"/>
          </p:cNvSpPr>
          <p:nvPr/>
        </p:nvSpPr>
        <p:spPr>
          <a:xfrm>
            <a:off x="481554" y="1277440"/>
            <a:ext cx="5045191" cy="25740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196" indent="-514196" algn="l">
              <a:lnSpc>
                <a:spcPct val="150000"/>
              </a:lnSpc>
              <a:buAutoNum type="arabicPeriod"/>
            </a:pPr>
            <a:r>
              <a:rPr lang="nl-NL" sz="1999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NBA </a:t>
            </a:r>
            <a:r>
              <a:rPr lang="nl-NL" sz="1999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waardecreatiemodel</a:t>
            </a:r>
            <a:endParaRPr lang="nl-NL" sz="1999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</a:endParaRPr>
          </a:p>
          <a:p>
            <a:pPr marL="514196" indent="-514196" algn="l">
              <a:buAutoNum type="arabicPeriod"/>
            </a:pPr>
            <a:r>
              <a:rPr lang="nl-NL" sz="1999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Ontwikkeling ledenaantallen en contributies</a:t>
            </a:r>
          </a:p>
          <a:p>
            <a:pPr marL="514196" indent="-514196" algn="l">
              <a:lnSpc>
                <a:spcPct val="150000"/>
              </a:lnSpc>
              <a:buAutoNum type="arabicPeriod"/>
            </a:pPr>
            <a:r>
              <a:rPr lang="nl-NL" sz="1999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Van Begroting naar Resultaat</a:t>
            </a:r>
          </a:p>
          <a:p>
            <a:pPr marL="514196" indent="-514196" algn="l">
              <a:lnSpc>
                <a:spcPct val="150000"/>
              </a:lnSpc>
              <a:buAutoNum type="arabicPeriod"/>
            </a:pPr>
            <a:r>
              <a:rPr lang="nl-NL" sz="1999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Vermogen en liquiditeit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F173369-FD6D-D94D-9859-E673888AD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41" y="342150"/>
            <a:ext cx="5544246" cy="374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6975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668CA41-9145-524F-B380-C830FBD0EC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43569"/>
            <a:ext cx="2439955" cy="172271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4234C04-0F7C-A142-8A33-0F7713546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00" y="311122"/>
            <a:ext cx="5322066" cy="3533443"/>
          </a:xfrm>
          <a:prstGeom prst="rect">
            <a:avLst/>
          </a:prstGeom>
          <a:effectLst>
            <a:outerShdw blurRad="76200" dist="25400" dir="5400000" algn="ctr" rotWithShape="0">
              <a:schemeClr val="bg1">
                <a:lumMod val="75000"/>
              </a:schemeClr>
            </a:outerShdw>
          </a:effec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99E1E87D-B61E-5E4D-8837-87AD8A2B69D4}"/>
              </a:ext>
            </a:extLst>
          </p:cNvPr>
          <p:cNvSpPr txBox="1">
            <a:spLocks noChangeArrowheads="1"/>
          </p:cNvSpPr>
          <p:nvPr/>
        </p:nvSpPr>
        <p:spPr>
          <a:xfrm>
            <a:off x="482626" y="585427"/>
            <a:ext cx="8225990" cy="138799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NBA </a:t>
            </a:r>
          </a:p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Waarde-</a:t>
            </a:r>
          </a:p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creatiemodel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B0F57250-53FB-204B-A432-0C154464DCFC}"/>
              </a:ext>
            </a:extLst>
          </p:cNvPr>
          <p:cNvCxnSpPr>
            <a:cxnSpLocks/>
          </p:cNvCxnSpPr>
          <p:nvPr/>
        </p:nvCxnSpPr>
        <p:spPr>
          <a:xfrm>
            <a:off x="1051361" y="2162617"/>
            <a:ext cx="2211662" cy="0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  <a:effectLst>
            <a:outerShdw blurRad="76200" dist="25400" dir="5400000" algn="ctr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AC93F361-5845-3D49-A3DB-AAD53E3FB34D}"/>
              </a:ext>
            </a:extLst>
          </p:cNvPr>
          <p:cNvSpPr/>
          <p:nvPr/>
        </p:nvSpPr>
        <p:spPr>
          <a:xfrm>
            <a:off x="466978" y="2056766"/>
            <a:ext cx="584383" cy="1835680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>
            <a:outerShdw blurRad="76200" dist="25400" dir="5400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9"/>
          </a:p>
        </p:txBody>
      </p:sp>
    </p:spTree>
    <p:extLst>
      <p:ext uri="{BB962C8B-B14F-4D97-AF65-F5344CB8AC3E}">
        <p14:creationId xmlns:p14="http://schemas.microsoft.com/office/powerpoint/2010/main" val="281676974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-20538"/>
            <a:ext cx="9144000" cy="41464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0" y="4083461"/>
            <a:ext cx="9144000" cy="10600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inhoud 4"/>
          <p:cNvSpPr txBox="1">
            <a:spLocks/>
          </p:cNvSpPr>
          <p:nvPr/>
        </p:nvSpPr>
        <p:spPr>
          <a:xfrm>
            <a:off x="4932040" y="123825"/>
            <a:ext cx="3024336" cy="400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/>
              <a:t>M. Kievit</a:t>
            </a:r>
          </a:p>
          <a:p>
            <a:r>
              <a:rPr lang="nl-NL" sz="1600" dirty="0"/>
              <a:t>D. Kleibrink</a:t>
            </a:r>
          </a:p>
          <a:p>
            <a:r>
              <a:rPr lang="nl-NL" sz="1600" dirty="0"/>
              <a:t>G.S.M. van der </a:t>
            </a:r>
            <a:r>
              <a:rPr lang="nl-NL" sz="1600" dirty="0" err="1"/>
              <a:t>Klugt</a:t>
            </a:r>
            <a:endParaRPr lang="nl-NL" sz="1600" dirty="0"/>
          </a:p>
          <a:p>
            <a:r>
              <a:rPr lang="nl-NL" sz="1600" dirty="0"/>
              <a:t>D. van Kooten</a:t>
            </a:r>
          </a:p>
          <a:p>
            <a:r>
              <a:rPr lang="nl-NL" sz="1600" dirty="0"/>
              <a:t>A. </a:t>
            </a:r>
            <a:r>
              <a:rPr lang="nl-NL" sz="1600" dirty="0" err="1"/>
              <a:t>Kreft</a:t>
            </a:r>
            <a:endParaRPr lang="nl-NL" sz="1600" dirty="0"/>
          </a:p>
          <a:p>
            <a:r>
              <a:rPr lang="nl-NL" sz="1600" dirty="0"/>
              <a:t>G. van Laar</a:t>
            </a:r>
          </a:p>
          <a:p>
            <a:r>
              <a:rPr lang="nl-NL" sz="1600" dirty="0"/>
              <a:t>D.P. </a:t>
            </a:r>
            <a:r>
              <a:rPr lang="nl-NL" sz="1600" dirty="0" err="1"/>
              <a:t>Lorist</a:t>
            </a:r>
            <a:endParaRPr lang="nl-NL" sz="1600" dirty="0"/>
          </a:p>
          <a:p>
            <a:r>
              <a:rPr lang="nl-NL" sz="1600" dirty="0"/>
              <a:t>F. van Luit</a:t>
            </a:r>
          </a:p>
          <a:p>
            <a:r>
              <a:rPr lang="nl-NL" sz="1600" dirty="0"/>
              <a:t>H.A.L. Mathijsen</a:t>
            </a:r>
          </a:p>
          <a:p>
            <a:r>
              <a:rPr lang="nl-NL" sz="1600" dirty="0"/>
              <a:t>J.M.F. van Minde</a:t>
            </a:r>
          </a:p>
          <a:p>
            <a:r>
              <a:rPr lang="nl-NL" sz="1600" dirty="0"/>
              <a:t>H.F. Nieman</a:t>
            </a:r>
          </a:p>
          <a:p>
            <a:r>
              <a:rPr lang="nl-NL" sz="1600" dirty="0"/>
              <a:t>J.L.M.J. Obers</a:t>
            </a:r>
          </a:p>
          <a:p>
            <a:r>
              <a:rPr lang="nl-NL" sz="1600" dirty="0"/>
              <a:t>H.T.D. </a:t>
            </a:r>
            <a:r>
              <a:rPr lang="nl-NL" sz="1600" dirty="0" err="1"/>
              <a:t>Plattel</a:t>
            </a:r>
            <a:endParaRPr lang="nl-NL" sz="1600" dirty="0"/>
          </a:p>
          <a:p>
            <a:r>
              <a:rPr lang="nl-NL" sz="1600" dirty="0"/>
              <a:t>P.H.D. van Ree</a:t>
            </a:r>
          </a:p>
          <a:p>
            <a:r>
              <a:rPr lang="nl-NL" sz="1600" dirty="0"/>
              <a:t>J. van </a:t>
            </a:r>
            <a:r>
              <a:rPr lang="nl-NL" sz="1600" dirty="0" err="1"/>
              <a:t>Rijnbach</a:t>
            </a:r>
            <a:endParaRPr lang="nl-NL" sz="1600" dirty="0"/>
          </a:p>
          <a:p>
            <a:r>
              <a:rPr lang="nl-NL" sz="1600" dirty="0"/>
              <a:t>A. Roest</a:t>
            </a:r>
          </a:p>
          <a:p>
            <a:r>
              <a:rPr lang="nl-NL" sz="1600" dirty="0"/>
              <a:t>H. Scheer</a:t>
            </a:r>
          </a:p>
          <a:p>
            <a:r>
              <a:rPr lang="nl-NL" sz="1600" dirty="0"/>
              <a:t>J.C.E.L. Smeets</a:t>
            </a:r>
          </a:p>
          <a:p>
            <a:r>
              <a:rPr lang="nl-NL" sz="1600" dirty="0"/>
              <a:t>W.P. de Smet</a:t>
            </a:r>
          </a:p>
          <a:p>
            <a:r>
              <a:rPr lang="nl-NL" sz="1600" dirty="0"/>
              <a:t>R. van Steenwijk</a:t>
            </a:r>
          </a:p>
          <a:p>
            <a:r>
              <a:rPr lang="nl-NL" sz="1600" dirty="0"/>
              <a:t>J. Stienstra</a:t>
            </a:r>
          </a:p>
          <a:p>
            <a:r>
              <a:rPr lang="nl-NL" sz="1600" dirty="0"/>
              <a:t>J.C. van Stipdonk</a:t>
            </a:r>
          </a:p>
          <a:p>
            <a:r>
              <a:rPr lang="nl-NL" sz="1600" dirty="0"/>
              <a:t>F.A. Trees</a:t>
            </a:r>
          </a:p>
          <a:p>
            <a:r>
              <a:rPr lang="nl-NL" sz="1600" dirty="0"/>
              <a:t>G. Tuil</a:t>
            </a:r>
          </a:p>
          <a:p>
            <a:r>
              <a:rPr lang="nl-NL" sz="1600" dirty="0"/>
              <a:t>J.G.C. Veldhuis</a:t>
            </a:r>
          </a:p>
          <a:p>
            <a:r>
              <a:rPr lang="nl-NL" sz="1600" dirty="0"/>
              <a:t>E.M. Visser</a:t>
            </a:r>
          </a:p>
          <a:p>
            <a:r>
              <a:rPr lang="nl-NL" sz="1600" dirty="0"/>
              <a:t>S.K.E. de Vries</a:t>
            </a:r>
          </a:p>
          <a:p>
            <a:r>
              <a:rPr lang="nl-NL" sz="1600" dirty="0"/>
              <a:t>V.M. Wijnands</a:t>
            </a:r>
          </a:p>
          <a:p>
            <a:r>
              <a:rPr lang="nl-NL" sz="1600" dirty="0"/>
              <a:t>A.F. Willems</a:t>
            </a:r>
          </a:p>
          <a:p>
            <a:r>
              <a:rPr lang="nl-NL" sz="1600" dirty="0"/>
              <a:t>F. Witzen</a:t>
            </a:r>
          </a:p>
          <a:p>
            <a:r>
              <a:rPr lang="nl-NL" sz="1600" dirty="0"/>
              <a:t>E.A. van Zomeren</a:t>
            </a:r>
          </a:p>
          <a:p>
            <a:r>
              <a:rPr lang="nl-NL" sz="1600" dirty="0"/>
              <a:t>L.C. van Zutphen</a:t>
            </a:r>
          </a:p>
        </p:txBody>
      </p:sp>
      <p:sp>
        <p:nvSpPr>
          <p:cNvPr id="4" name="Tijdelijke aanduiding voor inhoud 4"/>
          <p:cNvSpPr txBox="1">
            <a:spLocks/>
          </p:cNvSpPr>
          <p:nvPr/>
        </p:nvSpPr>
        <p:spPr>
          <a:xfrm>
            <a:off x="1115616" y="123825"/>
            <a:ext cx="2952328" cy="400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/>
              <a:t>J. </a:t>
            </a:r>
            <a:r>
              <a:rPr lang="nl-NL" sz="1600" dirty="0" err="1"/>
              <a:t>Baaij</a:t>
            </a:r>
            <a:endParaRPr lang="nl-NL" sz="1600" dirty="0"/>
          </a:p>
          <a:p>
            <a:r>
              <a:rPr lang="nl-NL" sz="1600" dirty="0"/>
              <a:t>O.M. van </a:t>
            </a:r>
            <a:r>
              <a:rPr lang="nl-NL" sz="1600" dirty="0" err="1"/>
              <a:t>Benten</a:t>
            </a:r>
            <a:endParaRPr lang="nl-NL" sz="1600" dirty="0"/>
          </a:p>
          <a:p>
            <a:r>
              <a:rPr lang="nl-NL" sz="1600" dirty="0"/>
              <a:t>J.J. Bosma</a:t>
            </a:r>
          </a:p>
          <a:p>
            <a:r>
              <a:rPr lang="nl-NL" sz="1600" dirty="0"/>
              <a:t>J.J. Bras</a:t>
            </a:r>
          </a:p>
          <a:p>
            <a:r>
              <a:rPr lang="nl-NL" sz="1600" dirty="0"/>
              <a:t>J. Brongers</a:t>
            </a:r>
          </a:p>
          <a:p>
            <a:r>
              <a:rPr lang="nl-NL" sz="1600" dirty="0"/>
              <a:t>H.H. van Bruggen</a:t>
            </a:r>
          </a:p>
          <a:p>
            <a:r>
              <a:rPr lang="nl-NL" sz="1600" dirty="0"/>
              <a:t>L. Buis</a:t>
            </a:r>
          </a:p>
          <a:p>
            <a:r>
              <a:rPr lang="nl-NL" sz="1600" dirty="0"/>
              <a:t>J.C.W. Burggraaf</a:t>
            </a:r>
          </a:p>
          <a:p>
            <a:r>
              <a:rPr lang="nl-NL" sz="1600" dirty="0"/>
              <a:t>H.J.R.A. van der </a:t>
            </a:r>
            <a:r>
              <a:rPr lang="nl-NL" sz="1600" dirty="0" err="1"/>
              <a:t>Burgt</a:t>
            </a:r>
            <a:endParaRPr lang="nl-NL" sz="1600" dirty="0"/>
          </a:p>
          <a:p>
            <a:r>
              <a:rPr lang="nl-NL" sz="1600" dirty="0"/>
              <a:t>C.J. de Cuba</a:t>
            </a:r>
          </a:p>
          <a:p>
            <a:r>
              <a:rPr lang="nl-NL" sz="1600" dirty="0"/>
              <a:t>P.J.M. van Dam</a:t>
            </a:r>
          </a:p>
          <a:p>
            <a:r>
              <a:rPr lang="nl-NL" sz="1600" dirty="0"/>
              <a:t>P.M.T. </a:t>
            </a:r>
            <a:r>
              <a:rPr lang="nl-NL" sz="1600" dirty="0" err="1"/>
              <a:t>Dinnissen</a:t>
            </a:r>
            <a:endParaRPr lang="nl-NL" sz="1600" dirty="0"/>
          </a:p>
          <a:p>
            <a:r>
              <a:rPr lang="nl-NL" sz="1600" dirty="0"/>
              <a:t>G.A.C. van Dorst</a:t>
            </a:r>
          </a:p>
          <a:p>
            <a:r>
              <a:rPr lang="nl-NL" sz="1600" dirty="0"/>
              <a:t>J.G.P. van den Dungen</a:t>
            </a:r>
          </a:p>
          <a:p>
            <a:r>
              <a:rPr lang="nl-NL" sz="1600" dirty="0"/>
              <a:t>H. Elferink</a:t>
            </a:r>
          </a:p>
          <a:p>
            <a:r>
              <a:rPr lang="nl-NL" sz="1600" dirty="0"/>
              <a:t>R. </a:t>
            </a:r>
            <a:r>
              <a:rPr lang="nl-NL" sz="1600" dirty="0" err="1"/>
              <a:t>Ellermeijer</a:t>
            </a:r>
            <a:endParaRPr lang="nl-NL" sz="1600" dirty="0"/>
          </a:p>
          <a:p>
            <a:r>
              <a:rPr lang="nl-NL" sz="1600" dirty="0"/>
              <a:t>A.J. van der Ent</a:t>
            </a:r>
          </a:p>
          <a:p>
            <a:r>
              <a:rPr lang="nl-NL" sz="1600" dirty="0"/>
              <a:t>L.J.M. </a:t>
            </a:r>
            <a:r>
              <a:rPr lang="nl-NL" sz="1600" dirty="0" err="1"/>
              <a:t>Fernig</a:t>
            </a:r>
            <a:endParaRPr lang="nl-NL" sz="1600" dirty="0"/>
          </a:p>
          <a:p>
            <a:r>
              <a:rPr lang="nl-NL" sz="1600" dirty="0"/>
              <a:t>H.A. </a:t>
            </a:r>
            <a:r>
              <a:rPr lang="nl-NL" sz="1600" dirty="0" err="1"/>
              <a:t>Gräber</a:t>
            </a:r>
            <a:endParaRPr lang="nl-NL" sz="1600" dirty="0"/>
          </a:p>
          <a:p>
            <a:r>
              <a:rPr lang="nl-NL" sz="1600" dirty="0"/>
              <a:t>F.A. Groothuizen</a:t>
            </a:r>
          </a:p>
          <a:p>
            <a:r>
              <a:rPr lang="nl-NL" sz="1600" dirty="0"/>
              <a:t>C.A.N.W. van Haaften</a:t>
            </a:r>
          </a:p>
          <a:p>
            <a:r>
              <a:rPr lang="nl-NL" sz="1600" dirty="0"/>
              <a:t>J.H. de Haan</a:t>
            </a:r>
          </a:p>
          <a:p>
            <a:r>
              <a:rPr lang="nl-NL" sz="1600" dirty="0"/>
              <a:t>H.P. </a:t>
            </a:r>
            <a:r>
              <a:rPr lang="nl-NL" sz="1600" dirty="0" err="1"/>
              <a:t>Hadewegg</a:t>
            </a:r>
            <a:r>
              <a:rPr lang="nl-NL" sz="1600" dirty="0"/>
              <a:t> Scheffer</a:t>
            </a:r>
          </a:p>
          <a:p>
            <a:r>
              <a:rPr lang="nl-NL" sz="1600" dirty="0"/>
              <a:t>S. Hoekstra</a:t>
            </a:r>
          </a:p>
          <a:p>
            <a:r>
              <a:rPr lang="nl-NL" sz="1600" dirty="0"/>
              <a:t>G. Huijs</a:t>
            </a:r>
          </a:p>
          <a:p>
            <a:r>
              <a:rPr lang="nl-NL" sz="1600" dirty="0"/>
              <a:t>J.N. </a:t>
            </a:r>
            <a:r>
              <a:rPr lang="nl-NL" sz="1600" dirty="0" err="1"/>
              <a:t>Hulsebosch</a:t>
            </a:r>
            <a:endParaRPr lang="nl-NL" sz="1600" dirty="0"/>
          </a:p>
          <a:p>
            <a:r>
              <a:rPr lang="nl-NL" sz="1600" dirty="0"/>
              <a:t>W.J. Hutten</a:t>
            </a:r>
          </a:p>
          <a:p>
            <a:r>
              <a:rPr lang="nl-NL" sz="1600" dirty="0"/>
              <a:t>A. </a:t>
            </a:r>
            <a:r>
              <a:rPr lang="nl-NL" sz="1600" dirty="0" err="1"/>
              <a:t>Inglot</a:t>
            </a:r>
            <a:endParaRPr lang="nl-NL" sz="1600" dirty="0"/>
          </a:p>
          <a:p>
            <a:r>
              <a:rPr lang="nl-NL" sz="1600" dirty="0"/>
              <a:t>H.P.A. de Jager</a:t>
            </a:r>
          </a:p>
          <a:p>
            <a:r>
              <a:rPr lang="nl-NL" sz="1600" dirty="0"/>
              <a:t>R. Jansen</a:t>
            </a:r>
          </a:p>
          <a:p>
            <a:r>
              <a:rPr lang="nl-NL" sz="1600" dirty="0"/>
              <a:t>M. Karman</a:t>
            </a:r>
          </a:p>
        </p:txBody>
      </p:sp>
    </p:spTree>
    <p:extLst>
      <p:ext uri="{BB962C8B-B14F-4D97-AF65-F5344CB8AC3E}">
        <p14:creationId xmlns:p14="http://schemas.microsoft.com/office/powerpoint/2010/main" val="827189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9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9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9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9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9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9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9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9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9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9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9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9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9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9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9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9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9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9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9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9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9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9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9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9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9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9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9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9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9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9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9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9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9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9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9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9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9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9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9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9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90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90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5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90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90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90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90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9000" fill="hold"/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9000" fill="hold"/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7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9000" fill="hold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9000" fill="hold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9000" fill="hold"/>
                                        <p:tgtEl>
                                          <p:spTgt spid="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9000" fill="hold"/>
                                        <p:tgtEl>
                                          <p:spTgt spid="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5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9000" fill="hold"/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9000" fill="hold"/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9000" fill="hold"/>
                                        <p:tgtEl>
                                          <p:spTgt spid="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9000" fill="hold"/>
                                        <p:tgtEl>
                                          <p:spTgt spid="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9000" fill="hold"/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9000" fill="hold"/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7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9000" fill="hold"/>
                                        <p:tgtEl>
                                          <p:spTgt spid="4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9000" fill="hold"/>
                                        <p:tgtEl>
                                          <p:spTgt spid="4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1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9000" fill="hold"/>
                                        <p:tgtEl>
                                          <p:spTgt spid="4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9000" fill="hold"/>
                                        <p:tgtEl>
                                          <p:spTgt spid="4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9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9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9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9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9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3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9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9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9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9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1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9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9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5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9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9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9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9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3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9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9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7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9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9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9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9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5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9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9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9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9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9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9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9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7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9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9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1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9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9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5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90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90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9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90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90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3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90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90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9000" fill="hold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9000" fill="hold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1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9000" fill="hold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9000" fill="hold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5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9000" fill="hold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9000" fill="hold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9000" fill="hold"/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9000" fill="hold"/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3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9000" fill="hold"/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9000" fill="hold"/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7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9000" fill="hold"/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9000" fill="hold"/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1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9000" fill="hold"/>
                                        <p:tgtEl>
                                          <p:spTgt spid="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9000" fill="hold"/>
                                        <p:tgtEl>
                                          <p:spTgt spid="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5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9000" fill="hold"/>
                                        <p:tgtEl>
                                          <p:spTgt spid="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9000" fill="hold"/>
                                        <p:tgtEl>
                                          <p:spTgt spid="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9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9000" fill="hold"/>
                                        <p:tgtEl>
                                          <p:spTgt spid="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9000" fill="hold"/>
                                        <p:tgtEl>
                                          <p:spTgt spid="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9000" fill="hold"/>
                                        <p:tgtEl>
                                          <p:spTgt spid="8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9000" fill="hold"/>
                                        <p:tgtEl>
                                          <p:spTgt spid="8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7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9000" fill="hold"/>
                                        <p:tgtEl>
                                          <p:spTgt spid="8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9000" fill="hold"/>
                                        <p:tgtEl>
                                          <p:spTgt spid="8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1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9000" fill="hold"/>
                                        <p:tgtEl>
                                          <p:spTgt spid="8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9000" fill="hold"/>
                                        <p:tgtEl>
                                          <p:spTgt spid="8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9000" fill="hold"/>
                                        <p:tgtEl>
                                          <p:spTgt spid="8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9000" fill="hold"/>
                                        <p:tgtEl>
                                          <p:spTgt spid="8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9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9000" fill="hold"/>
                                        <p:tgtEl>
                                          <p:spTgt spid="8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9000" fill="hold"/>
                                        <p:tgtEl>
                                          <p:spTgt spid="8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  <p:bldP spid="4" grpId="0" uiExpan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5D0BE32-3A8B-2544-BA01-6E22332655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43569"/>
            <a:ext cx="2439955" cy="172271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759D730-AD5E-3544-BE82-C7A9B4C98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02" y="361448"/>
            <a:ext cx="5329463" cy="3526096"/>
          </a:xfrm>
          <a:prstGeom prst="rect">
            <a:avLst/>
          </a:prstGeom>
          <a:effectLst>
            <a:outerShdw blurRad="76200" dist="25400" dir="5400000" algn="ctr" rotWithShape="0">
              <a:schemeClr val="bg1">
                <a:lumMod val="75000"/>
              </a:schemeClr>
            </a:outerShdw>
          </a:effec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99549DCE-53C6-B644-98C9-9E9F98B61679}"/>
              </a:ext>
            </a:extLst>
          </p:cNvPr>
          <p:cNvSpPr txBox="1">
            <a:spLocks noChangeArrowheads="1"/>
          </p:cNvSpPr>
          <p:nvPr/>
        </p:nvSpPr>
        <p:spPr>
          <a:xfrm>
            <a:off x="482626" y="585427"/>
            <a:ext cx="8225990" cy="138799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NBA </a:t>
            </a:r>
          </a:p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Waarde-</a:t>
            </a:r>
          </a:p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creatiemodel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4E664B11-D42C-5F41-8158-270DC122EAAF}"/>
              </a:ext>
            </a:extLst>
          </p:cNvPr>
          <p:cNvCxnSpPr>
            <a:cxnSpLocks/>
          </p:cNvCxnSpPr>
          <p:nvPr/>
        </p:nvCxnSpPr>
        <p:spPr>
          <a:xfrm>
            <a:off x="1865922" y="3609971"/>
            <a:ext cx="1397102" cy="0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  <a:effectLst>
            <a:outerShdw blurRad="76200" dist="25400" dir="5400000" algn="ctr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92615E65-576B-B54B-841D-5474A34D298F}"/>
              </a:ext>
            </a:extLst>
          </p:cNvPr>
          <p:cNvSpPr/>
          <p:nvPr/>
        </p:nvSpPr>
        <p:spPr>
          <a:xfrm>
            <a:off x="997483" y="2648039"/>
            <a:ext cx="868438" cy="1164413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>
            <a:outerShdw blurRad="76200" dist="25400" dir="5400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9"/>
          </a:p>
        </p:txBody>
      </p:sp>
    </p:spTree>
    <p:extLst>
      <p:ext uri="{BB962C8B-B14F-4D97-AF65-F5344CB8AC3E}">
        <p14:creationId xmlns:p14="http://schemas.microsoft.com/office/powerpoint/2010/main" val="356645732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C328DEF5-6038-2C43-B3C3-7C86E93E9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43569"/>
            <a:ext cx="2439955" cy="1722715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5C4B63B9-7841-C84A-9C47-CFA3DF69721F}"/>
              </a:ext>
            </a:extLst>
          </p:cNvPr>
          <p:cNvSpPr txBox="1">
            <a:spLocks noChangeArrowheads="1"/>
          </p:cNvSpPr>
          <p:nvPr/>
        </p:nvSpPr>
        <p:spPr>
          <a:xfrm>
            <a:off x="482626" y="585427"/>
            <a:ext cx="8225990" cy="138799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NBA </a:t>
            </a:r>
          </a:p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Waarde-</a:t>
            </a:r>
          </a:p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creatiemodel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EF06C87-0982-5A48-B028-82C6F0693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00" y="357775"/>
            <a:ext cx="5322067" cy="3533444"/>
          </a:xfrm>
          <a:prstGeom prst="rect">
            <a:avLst/>
          </a:prstGeom>
          <a:effectLst>
            <a:outerShdw blurRad="76200" dist="25400" dir="5400000" algn="ctr" rotWithShape="0">
              <a:schemeClr val="bg1">
                <a:lumMod val="75000"/>
              </a:schemeClr>
            </a:outerShdw>
          </a:effectLst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56CDAE6B-C8A9-E042-BC21-3B3A8A5DFE92}"/>
              </a:ext>
            </a:extLst>
          </p:cNvPr>
          <p:cNvCxnSpPr>
            <a:cxnSpLocks/>
          </p:cNvCxnSpPr>
          <p:nvPr/>
        </p:nvCxnSpPr>
        <p:spPr>
          <a:xfrm>
            <a:off x="3043101" y="2365755"/>
            <a:ext cx="219922" cy="0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  <a:effectLst>
            <a:outerShdw blurRad="76200" dist="25400" dir="5400000" algn="ctr" rotWithShape="0">
              <a:schemeClr val="bg1">
                <a:lumMod val="7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fgeronde rechthoek 13">
            <a:extLst>
              <a:ext uri="{FF2B5EF4-FFF2-40B4-BE49-F238E27FC236}">
                <a16:creationId xmlns:a16="http://schemas.microsoft.com/office/drawing/2014/main" id="{2AEAD30D-E686-EB4A-A724-22CA5900B96B}"/>
              </a:ext>
            </a:extLst>
          </p:cNvPr>
          <p:cNvSpPr/>
          <p:nvPr/>
        </p:nvSpPr>
        <p:spPr>
          <a:xfrm>
            <a:off x="1889837" y="2002354"/>
            <a:ext cx="1153264" cy="195519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>
            <a:outerShdw blurRad="76200" dist="25400" dir="5400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9"/>
          </a:p>
        </p:txBody>
      </p:sp>
    </p:spTree>
    <p:extLst>
      <p:ext uri="{BB962C8B-B14F-4D97-AF65-F5344CB8AC3E}">
        <p14:creationId xmlns:p14="http://schemas.microsoft.com/office/powerpoint/2010/main" val="42634895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D34EF8A-9B09-5547-9A46-436621BAC9A1}"/>
              </a:ext>
            </a:extLst>
          </p:cNvPr>
          <p:cNvSpPr/>
          <p:nvPr/>
        </p:nvSpPr>
        <p:spPr>
          <a:xfrm>
            <a:off x="1763688" y="1707654"/>
            <a:ext cx="2448272" cy="1800200"/>
          </a:xfrm>
          <a:prstGeom prst="rect">
            <a:avLst/>
          </a:prstGeom>
          <a:solidFill>
            <a:srgbClr val="ED730B">
              <a:alpha val="6000"/>
            </a:srgb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nl-N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nl-N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nl-N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nl-N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nl-N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nl-N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nl-N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nl-N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Praktijkopleiding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17490A0-9A44-F341-BA55-D9187CE93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47" y="1238656"/>
            <a:ext cx="3875733" cy="2569605"/>
          </a:xfrm>
          <a:prstGeom prst="rect">
            <a:avLst/>
          </a:prstGeom>
          <a:effectLst>
            <a:outerShdw blurRad="76200" dist="25400" dir="5400000" algn="ctr" rotWithShape="0">
              <a:schemeClr val="bg1">
                <a:lumMod val="75000"/>
              </a:schemeClr>
            </a:out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E86416D-0F13-1B43-8587-5B7DE3728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27" y="1238655"/>
            <a:ext cx="3875733" cy="2569605"/>
          </a:xfrm>
          <a:prstGeom prst="rect">
            <a:avLst/>
          </a:prstGeom>
          <a:effectLst>
            <a:outerShdw blurRad="76200" dist="25400" dir="5400000" algn="ctr" rotWithShape="0">
              <a:schemeClr val="bg1">
                <a:lumMod val="75000"/>
              </a:schemeClr>
            </a:outerShdw>
          </a:effec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AE6CE79B-2B19-2848-B5AB-98E13DA561BF}"/>
              </a:ext>
            </a:extLst>
          </p:cNvPr>
          <p:cNvSpPr txBox="1">
            <a:spLocks noChangeArrowheads="1"/>
          </p:cNvSpPr>
          <p:nvPr/>
        </p:nvSpPr>
        <p:spPr>
          <a:xfrm>
            <a:off x="482626" y="585428"/>
            <a:ext cx="7254790" cy="6532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Ontwikkeling ledenaantallen</a:t>
            </a:r>
          </a:p>
        </p:txBody>
      </p:sp>
      <p:sp>
        <p:nvSpPr>
          <p:cNvPr id="14" name="Pijl-rechts 4">
            <a:extLst>
              <a:ext uri="{FF2B5EF4-FFF2-40B4-BE49-F238E27FC236}">
                <a16:creationId xmlns:a16="http://schemas.microsoft.com/office/drawing/2014/main" id="{0F737262-8A7B-EC42-8F3E-AA5C67755EB6}"/>
              </a:ext>
            </a:extLst>
          </p:cNvPr>
          <p:cNvSpPr/>
          <p:nvPr/>
        </p:nvSpPr>
        <p:spPr>
          <a:xfrm>
            <a:off x="1619672" y="2211710"/>
            <a:ext cx="360040" cy="144016"/>
          </a:xfrm>
          <a:prstGeom prst="rightArrow">
            <a:avLst/>
          </a:prstGeom>
          <a:solidFill>
            <a:srgbClr val="ED730B"/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-rechts 5">
            <a:extLst>
              <a:ext uri="{FF2B5EF4-FFF2-40B4-BE49-F238E27FC236}">
                <a16:creationId xmlns:a16="http://schemas.microsoft.com/office/drawing/2014/main" id="{CA5BA0F9-113E-C943-97EE-B3A688813202}"/>
              </a:ext>
            </a:extLst>
          </p:cNvPr>
          <p:cNvSpPr/>
          <p:nvPr/>
        </p:nvSpPr>
        <p:spPr>
          <a:xfrm>
            <a:off x="2843808" y="2211710"/>
            <a:ext cx="360040" cy="144016"/>
          </a:xfrm>
          <a:prstGeom prst="rightArrow">
            <a:avLst/>
          </a:prstGeom>
          <a:solidFill>
            <a:srgbClr val="ED730B"/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Pijl-rechts 6">
            <a:extLst>
              <a:ext uri="{FF2B5EF4-FFF2-40B4-BE49-F238E27FC236}">
                <a16:creationId xmlns:a16="http://schemas.microsoft.com/office/drawing/2014/main" id="{A60AEDBF-9359-F148-A0A4-936E209CB569}"/>
              </a:ext>
            </a:extLst>
          </p:cNvPr>
          <p:cNvSpPr/>
          <p:nvPr/>
        </p:nvSpPr>
        <p:spPr>
          <a:xfrm>
            <a:off x="4067944" y="2197616"/>
            <a:ext cx="1008112" cy="144016"/>
          </a:xfrm>
          <a:prstGeom prst="rightArrow">
            <a:avLst/>
          </a:prstGeom>
          <a:solidFill>
            <a:srgbClr val="ED730B"/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31124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DC2F6040-CEF1-0942-95C2-1F7099457565}"/>
              </a:ext>
            </a:extLst>
          </p:cNvPr>
          <p:cNvSpPr txBox="1">
            <a:spLocks noChangeArrowheads="1"/>
          </p:cNvSpPr>
          <p:nvPr/>
        </p:nvSpPr>
        <p:spPr>
          <a:xfrm>
            <a:off x="482626" y="585427"/>
            <a:ext cx="8225990" cy="138799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Contributie </a:t>
            </a:r>
          </a:p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opbrengsten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2070AA8-F927-554C-8B11-86C03FFD4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29" y="710831"/>
            <a:ext cx="5261949" cy="3118192"/>
          </a:xfrm>
          <a:prstGeom prst="rect">
            <a:avLst/>
          </a:prstGeom>
          <a:effectLst>
            <a:outerShdw blurRad="76200" dist="25400" dir="5400000" algn="ctr" rotWithShape="0">
              <a:schemeClr val="bg1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468146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D4064CEA-E33B-6C46-9EA2-064EE740EBB9}"/>
              </a:ext>
            </a:extLst>
          </p:cNvPr>
          <p:cNvSpPr txBox="1">
            <a:spLocks noChangeArrowheads="1"/>
          </p:cNvSpPr>
          <p:nvPr/>
        </p:nvSpPr>
        <p:spPr>
          <a:xfrm>
            <a:off x="482626" y="585428"/>
            <a:ext cx="7254790" cy="6532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Diversiteit leden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E34EB97-5A19-7242-A28E-D44B8570535C}"/>
              </a:ext>
            </a:extLst>
          </p:cNvPr>
          <p:cNvSpPr txBox="1"/>
          <p:nvPr/>
        </p:nvSpPr>
        <p:spPr>
          <a:xfrm>
            <a:off x="4211960" y="116352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Verhouding man-vrouw </a:t>
            </a:r>
          </a:p>
          <a:p>
            <a:pPr algn="ctr"/>
            <a:r>
              <a:rPr lang="nl-NL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(peiljaar 2021)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62350B7-EA93-3C45-BDB8-A2C2F239A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7" y="1627891"/>
            <a:ext cx="8027603" cy="2384018"/>
          </a:xfrm>
          <a:prstGeom prst="rect">
            <a:avLst/>
          </a:prstGeom>
          <a:effectLst>
            <a:outerShdw blurRad="76200" dist="254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6FD7D53B-C1BD-9547-801D-0A0A027C24C4}"/>
              </a:ext>
            </a:extLst>
          </p:cNvPr>
          <p:cNvSpPr txBox="1"/>
          <p:nvPr/>
        </p:nvSpPr>
        <p:spPr>
          <a:xfrm>
            <a:off x="506147" y="116352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Verhouding man-vrouw </a:t>
            </a:r>
          </a:p>
          <a:p>
            <a:pPr algn="ctr"/>
            <a:r>
              <a:rPr lang="nl-NL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(ontwikkeling 2017-2021)</a:t>
            </a:r>
          </a:p>
        </p:txBody>
      </p:sp>
    </p:spTree>
    <p:extLst>
      <p:ext uri="{BB962C8B-B14F-4D97-AF65-F5344CB8AC3E}">
        <p14:creationId xmlns:p14="http://schemas.microsoft.com/office/powerpoint/2010/main" val="18227115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945321F-E31C-444A-972C-FC1335714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1105"/>
            <a:ext cx="5832647" cy="3810804"/>
          </a:xfrm>
          <a:prstGeom prst="rect">
            <a:avLst/>
          </a:prstGeom>
          <a:effectLst>
            <a:outerShdw blurRad="76200" dist="25400" dir="5400000" algn="ctr" rotWithShape="0">
              <a:schemeClr val="bg1">
                <a:lumMod val="75000"/>
              </a:schemeClr>
            </a:outerShdw>
          </a:effec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D80D696E-6D82-C845-9258-E248F0A6CE95}"/>
              </a:ext>
            </a:extLst>
          </p:cNvPr>
          <p:cNvSpPr txBox="1">
            <a:spLocks noChangeArrowheads="1"/>
          </p:cNvSpPr>
          <p:nvPr/>
        </p:nvSpPr>
        <p:spPr>
          <a:xfrm>
            <a:off x="482626" y="585427"/>
            <a:ext cx="8225990" cy="138799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van Begroting </a:t>
            </a:r>
          </a:p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naar Resultaat</a:t>
            </a:r>
          </a:p>
        </p:txBody>
      </p:sp>
    </p:spTree>
    <p:extLst>
      <p:ext uri="{BB962C8B-B14F-4D97-AF65-F5344CB8AC3E}">
        <p14:creationId xmlns:p14="http://schemas.microsoft.com/office/powerpoint/2010/main" val="3444439163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F29E5BE-9C4B-8F47-A801-89210CAF380B}"/>
              </a:ext>
            </a:extLst>
          </p:cNvPr>
          <p:cNvSpPr txBox="1">
            <a:spLocks noChangeArrowheads="1"/>
          </p:cNvSpPr>
          <p:nvPr/>
        </p:nvSpPr>
        <p:spPr>
          <a:xfrm>
            <a:off x="482626" y="585428"/>
            <a:ext cx="3283437" cy="6532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Algemene reserve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95145C1-BC64-814C-A36D-9374CCC896BE}"/>
              </a:ext>
            </a:extLst>
          </p:cNvPr>
          <p:cNvSpPr txBox="1">
            <a:spLocks noChangeArrowheads="1"/>
          </p:cNvSpPr>
          <p:nvPr/>
        </p:nvSpPr>
        <p:spPr>
          <a:xfrm>
            <a:off x="4999125" y="585428"/>
            <a:ext cx="3283437" cy="6532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Liquiditeit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37C9824-A8A7-C046-AC68-7B20D676E2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6"/>
          <a:stretch/>
        </p:blipFill>
        <p:spPr>
          <a:xfrm>
            <a:off x="580839" y="1059918"/>
            <a:ext cx="3185224" cy="3024000"/>
          </a:xfrm>
          <a:prstGeom prst="rect">
            <a:avLst/>
          </a:prstGeom>
          <a:effectLst>
            <a:outerShdw blurRad="76200" dist="25400" dir="5400000" algn="ctr" rotWithShape="0">
              <a:schemeClr val="bg1">
                <a:lumMod val="75000"/>
              </a:scheme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0F77DBA-EADE-E746-B79F-4051104BEC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3"/>
          <a:stretch/>
        </p:blipFill>
        <p:spPr>
          <a:xfrm>
            <a:off x="4805320" y="1059918"/>
            <a:ext cx="3244309" cy="3024000"/>
          </a:xfrm>
          <a:prstGeom prst="rect">
            <a:avLst/>
          </a:prstGeom>
          <a:effectLst>
            <a:outerShdw blurRad="76200" dist="25400" dir="5400000" algn="ctr" rotWithShape="0">
              <a:schemeClr val="bg1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73374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1721BF1-A06E-EF47-9CCD-83FC43EC0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" y="0"/>
            <a:ext cx="9142080" cy="51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63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AA00464D-5488-5A41-B79F-0A27463F7E6E}"/>
              </a:ext>
            </a:extLst>
          </p:cNvPr>
          <p:cNvSpPr/>
          <p:nvPr/>
        </p:nvSpPr>
        <p:spPr>
          <a:xfrm flipH="1">
            <a:off x="0" y="0"/>
            <a:ext cx="9144000" cy="4085179"/>
          </a:xfrm>
          <a:prstGeom prst="rect">
            <a:avLst/>
          </a:prstGeom>
          <a:gradFill flip="none" rotWithShape="1">
            <a:gsLst>
              <a:gs pos="51000">
                <a:srgbClr val="BFBFBF"/>
              </a:gs>
              <a:gs pos="100000">
                <a:srgbClr val="FFFFFF">
                  <a:alpha val="0"/>
                </a:srgbClr>
              </a:gs>
            </a:gsLst>
            <a:lin ang="3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CC6BEEA-C127-B847-8D11-10FAE8EA7D16}"/>
              </a:ext>
            </a:extLst>
          </p:cNvPr>
          <p:cNvSpPr/>
          <p:nvPr/>
        </p:nvSpPr>
        <p:spPr>
          <a:xfrm>
            <a:off x="595" y="1131590"/>
            <a:ext cx="9142810" cy="1800200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F7246B36-F52C-2247-958C-DEA3DD677FEE}"/>
              </a:ext>
            </a:extLst>
          </p:cNvPr>
          <p:cNvSpPr txBox="1">
            <a:spLocks/>
          </p:cNvSpPr>
          <p:nvPr/>
        </p:nvSpPr>
        <p:spPr>
          <a:xfrm>
            <a:off x="2987824" y="1419622"/>
            <a:ext cx="6156176" cy="172819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Update 2022</a:t>
            </a:r>
          </a:p>
          <a:p>
            <a:pPr algn="l"/>
            <a:r>
              <a:rPr lang="nl-NL" sz="1800" dirty="0">
                <a:solidFill>
                  <a:srgbClr val="FFFFFF"/>
                </a:solidFill>
                <a:latin typeface="Arial"/>
                <a:cs typeface="Arial"/>
              </a:rPr>
              <a:t>Esther van der Vleuten</a:t>
            </a:r>
          </a:p>
          <a:p>
            <a:pPr algn="l"/>
            <a:r>
              <a:rPr lang="nl-NL" sz="1800" dirty="0">
                <a:solidFill>
                  <a:srgbClr val="FFFFFF"/>
                </a:solidFill>
                <a:latin typeface="Arial"/>
                <a:cs typeface="Arial"/>
              </a:rPr>
              <a:t>Voorzitter Audit en Risk Commissie</a:t>
            </a:r>
            <a:endParaRPr lang="nl-N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AEDDE1D-BF32-554B-9B5C-EFC8F3652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921" y="94032"/>
            <a:ext cx="6059514" cy="409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1323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hoek 33">
            <a:extLst>
              <a:ext uri="{FF2B5EF4-FFF2-40B4-BE49-F238E27FC236}">
                <a16:creationId xmlns:a16="http://schemas.microsoft.com/office/drawing/2014/main" id="{289FA126-E5D5-2647-874B-666FF1D6788E}"/>
              </a:ext>
            </a:extLst>
          </p:cNvPr>
          <p:cNvSpPr/>
          <p:nvPr/>
        </p:nvSpPr>
        <p:spPr>
          <a:xfrm flipH="1">
            <a:off x="0" y="0"/>
            <a:ext cx="9144000" cy="4085179"/>
          </a:xfrm>
          <a:prstGeom prst="rect">
            <a:avLst/>
          </a:prstGeom>
          <a:gradFill flip="none" rotWithShape="1">
            <a:gsLst>
              <a:gs pos="51000">
                <a:srgbClr val="BFBFBF"/>
              </a:gs>
              <a:gs pos="100000">
                <a:srgbClr val="FFFFFF">
                  <a:alpha val="0"/>
                </a:srgbClr>
              </a:gs>
            </a:gsLst>
            <a:lin ang="3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0CE1AC95-D0A6-CD43-8CBB-EED01FA29042}"/>
              </a:ext>
            </a:extLst>
          </p:cNvPr>
          <p:cNvSpPr txBox="1">
            <a:spLocks noChangeArrowheads="1"/>
          </p:cNvSpPr>
          <p:nvPr/>
        </p:nvSpPr>
        <p:spPr>
          <a:xfrm>
            <a:off x="482626" y="585427"/>
            <a:ext cx="8225990" cy="101703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Update 2022</a:t>
            </a: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77B2B1B8-92B3-B846-B6FB-D8EEA924C8A3}"/>
              </a:ext>
            </a:extLst>
          </p:cNvPr>
          <p:cNvSpPr txBox="1">
            <a:spLocks noChangeArrowheads="1"/>
          </p:cNvSpPr>
          <p:nvPr/>
        </p:nvSpPr>
        <p:spPr>
          <a:xfrm>
            <a:off x="534921" y="1277439"/>
            <a:ext cx="5045191" cy="25740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196" indent="-514196" algn="l">
              <a:buAutoNum type="arabicPeriod"/>
            </a:pPr>
            <a:r>
              <a:rPr lang="nl-NL" sz="1999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Lange termijn prognose</a:t>
            </a:r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E71E166E-F5D6-084B-8894-4840F0680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66" y="339502"/>
            <a:ext cx="586731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0816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0F39A0B-B15E-BB4D-9CFA-A35130696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0DA4095-F233-894D-80D3-8CB5DC58BA49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83D0115B-1D09-AB41-AAFA-BFD9B59190D0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Ledenvergadering</a:t>
            </a:r>
          </a:p>
          <a:p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juni | Media </a:t>
            </a:r>
            <a:r>
              <a:rPr lang="nl-N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Plaza</a:t>
            </a: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Utrecht</a:t>
            </a:r>
          </a:p>
        </p:txBody>
      </p:sp>
    </p:spTree>
    <p:extLst>
      <p:ext uri="{BB962C8B-B14F-4D97-AF65-F5344CB8AC3E}">
        <p14:creationId xmlns:p14="http://schemas.microsoft.com/office/powerpoint/2010/main" val="54380862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Afbeelding 34">
            <a:extLst>
              <a:ext uri="{FF2B5EF4-FFF2-40B4-BE49-F238E27FC236}">
                <a16:creationId xmlns:a16="http://schemas.microsoft.com/office/drawing/2014/main" id="{5B81795C-40AB-0B4D-82E5-4765526377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9582"/>
            <a:ext cx="7534913" cy="2872022"/>
          </a:xfrm>
          <a:prstGeom prst="rect">
            <a:avLst/>
          </a:prstGeom>
        </p:spPr>
      </p:pic>
      <p:sp>
        <p:nvSpPr>
          <p:cNvPr id="36" name="Rectangle 2">
            <a:extLst>
              <a:ext uri="{FF2B5EF4-FFF2-40B4-BE49-F238E27FC236}">
                <a16:creationId xmlns:a16="http://schemas.microsoft.com/office/drawing/2014/main" id="{AAD7A7F8-18B7-8945-9B7D-E61589267F2D}"/>
              </a:ext>
            </a:extLst>
          </p:cNvPr>
          <p:cNvSpPr txBox="1">
            <a:spLocks noChangeArrowheads="1"/>
          </p:cNvSpPr>
          <p:nvPr/>
        </p:nvSpPr>
        <p:spPr>
          <a:xfrm>
            <a:off x="481426" y="267494"/>
            <a:ext cx="8229600" cy="9361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b="1" dirty="0">
                <a:solidFill>
                  <a:srgbClr val="595959"/>
                </a:solidFill>
                <a:latin typeface="Arial" charset="0"/>
                <a:ea typeface="MS PGothic" charset="0"/>
              </a:rPr>
              <a:t>Lange termijn prognose</a:t>
            </a:r>
            <a:endParaRPr lang="nl-NL" sz="1800" b="1" dirty="0">
              <a:solidFill>
                <a:srgbClr val="595959"/>
              </a:solidFill>
              <a:latin typeface="Arial" charset="0"/>
              <a:ea typeface="MS PGothic" charset="0"/>
            </a:endParaRPr>
          </a:p>
          <a:p>
            <a:pPr algn="l"/>
            <a:r>
              <a:rPr lang="nl-NL" sz="1800" b="1" dirty="0">
                <a:solidFill>
                  <a:srgbClr val="595959"/>
                </a:solidFill>
                <a:latin typeface="Arial" charset="0"/>
                <a:ea typeface="MS PGothic" charset="0"/>
              </a:rPr>
              <a:t>Meerjarige investeringen leiden tot negatieve begrotingen 2022-2025</a:t>
            </a:r>
          </a:p>
          <a:p>
            <a:pPr algn="l"/>
            <a:endParaRPr lang="nl-NL" sz="2800" b="1" dirty="0">
              <a:solidFill>
                <a:srgbClr val="595959"/>
              </a:solidFill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9153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4938A45-8BF0-F443-9568-708D5395D776}"/>
              </a:ext>
            </a:extLst>
          </p:cNvPr>
          <p:cNvSpPr txBox="1">
            <a:spLocks noChangeArrowheads="1"/>
          </p:cNvSpPr>
          <p:nvPr/>
        </p:nvSpPr>
        <p:spPr>
          <a:xfrm>
            <a:off x="481426" y="1047449"/>
            <a:ext cx="214635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b="1" dirty="0">
                <a:solidFill>
                  <a:srgbClr val="595959"/>
                </a:solidFill>
                <a:latin typeface="Arial" charset="0"/>
                <a:ea typeface="MS PGothic" charset="0"/>
              </a:rPr>
              <a:t>Vermogen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1D3F1D3-39E2-5449-9B84-65936D4EA631}"/>
              </a:ext>
            </a:extLst>
          </p:cNvPr>
          <p:cNvSpPr txBox="1">
            <a:spLocks noChangeArrowheads="1"/>
          </p:cNvSpPr>
          <p:nvPr/>
        </p:nvSpPr>
        <p:spPr>
          <a:xfrm>
            <a:off x="5220072" y="1047449"/>
            <a:ext cx="214635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b="1" dirty="0">
                <a:solidFill>
                  <a:srgbClr val="595959"/>
                </a:solidFill>
                <a:latin typeface="Arial" charset="0"/>
                <a:ea typeface="MS PGothic" charset="0"/>
              </a:rPr>
              <a:t>Liquiditeit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95C8F37-05F1-3E45-89D2-BB05C9762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9" y="3902731"/>
            <a:ext cx="1692000" cy="115362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F6525579-1E9F-D544-A77D-765F1269A1AA}"/>
              </a:ext>
            </a:extLst>
          </p:cNvPr>
          <p:cNvSpPr txBox="1">
            <a:spLocks noChangeArrowheads="1"/>
          </p:cNvSpPr>
          <p:nvPr/>
        </p:nvSpPr>
        <p:spPr>
          <a:xfrm>
            <a:off x="481426" y="267494"/>
            <a:ext cx="8229600" cy="56285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b="1" dirty="0">
                <a:solidFill>
                  <a:srgbClr val="595959"/>
                </a:solidFill>
                <a:latin typeface="Arial" charset="0"/>
                <a:ea typeface="MS PGothic" charset="0"/>
              </a:rPr>
              <a:t>Lange termijn prognose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293C889-A0F5-5B4D-B202-1C349F8A8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716400"/>
            <a:ext cx="8459505" cy="1847809"/>
          </a:xfrm>
          <a:prstGeom prst="rect">
            <a:avLst/>
          </a:prstGeom>
          <a:effectLst>
            <a:outerShdw blurRad="76200" dist="25400" dir="5400000" algn="ctr" rotWithShape="0">
              <a:srgbClr val="000000">
                <a:alpha val="1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333709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0F39A0B-B15E-BB4D-9CFA-A35130696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0DA4095-F233-894D-80D3-8CB5DC58BA49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83D0115B-1D09-AB41-AAFA-BFD9B59190D0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Ledenvergadering</a:t>
            </a:r>
          </a:p>
          <a:p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juni | Media </a:t>
            </a:r>
            <a:r>
              <a:rPr lang="nl-N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Plaza</a:t>
            </a: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Utrecht</a:t>
            </a:r>
          </a:p>
        </p:txBody>
      </p:sp>
    </p:spTree>
    <p:extLst>
      <p:ext uri="{BB962C8B-B14F-4D97-AF65-F5344CB8AC3E}">
        <p14:creationId xmlns:p14="http://schemas.microsoft.com/office/powerpoint/2010/main" val="4236754630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22744972-6F3D-5E42-95C0-D2F612F1BD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1449"/>
            <a:ext cx="1901116" cy="3363030"/>
          </a:xfrm>
          <a:prstGeom prst="rect">
            <a:avLst/>
          </a:prstGeom>
          <a:effectLst>
            <a:outerShdw blurRad="1270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5D12B6F-AA0B-4C4C-9E79-DAF91048A5EF}"/>
              </a:ext>
            </a:extLst>
          </p:cNvPr>
          <p:cNvSpPr txBox="1">
            <a:spLocks/>
          </p:cNvSpPr>
          <p:nvPr/>
        </p:nvSpPr>
        <p:spPr>
          <a:xfrm>
            <a:off x="1912938" y="346350"/>
            <a:ext cx="6763517" cy="464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55">
              <a:lnSpc>
                <a:spcPct val="75000"/>
              </a:lnSpc>
              <a:spcAft>
                <a:spcPct val="30000"/>
              </a:spcAft>
              <a:defRPr/>
            </a:pPr>
            <a:r>
              <a:rPr lang="en-AU" altLang="nl-NL" sz="2800" b="1" dirty="0" err="1">
                <a:solidFill>
                  <a:srgbClr val="E7660E"/>
                </a:solidFill>
                <a:latin typeface="Arial"/>
                <a:cs typeface="Arial"/>
              </a:rPr>
              <a:t>Stemmen</a:t>
            </a:r>
            <a:r>
              <a:rPr lang="en-AU" altLang="nl-NL" sz="2800" b="1" dirty="0">
                <a:solidFill>
                  <a:srgbClr val="E7660E"/>
                </a:solidFill>
                <a:latin typeface="Arial"/>
                <a:cs typeface="Arial"/>
              </a:rPr>
              <a:t> met de Smartcard</a:t>
            </a:r>
            <a:endParaRPr lang="nl-NL" altLang="en-US" sz="2800" b="1" dirty="0">
              <a:solidFill>
                <a:srgbClr val="E7660E"/>
              </a:solidFill>
              <a:latin typeface="Arial"/>
              <a:cs typeface="Arial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FB75EBE-F858-3A4A-8F1F-A863D614F728}"/>
              </a:ext>
            </a:extLst>
          </p:cNvPr>
          <p:cNvSpPr txBox="1">
            <a:spLocks/>
          </p:cNvSpPr>
          <p:nvPr/>
        </p:nvSpPr>
        <p:spPr>
          <a:xfrm>
            <a:off x="1912939" y="934821"/>
            <a:ext cx="7065962" cy="30063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84" indent="-342884" defTabSz="914355">
              <a:spcAft>
                <a:spcPct val="30000"/>
              </a:spcAft>
            </a:pPr>
            <a:r>
              <a:rPr lang="nl-NL" sz="1600" b="1" dirty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</a:rPr>
              <a:t>Voorafgaand aan de stemming</a:t>
            </a:r>
          </a:p>
          <a:p>
            <a:pPr marL="742913" lvl="1" indent="-285736" defTabSz="914355">
              <a:spcAft>
                <a:spcPct val="30000"/>
              </a:spcAft>
            </a:pPr>
            <a:r>
              <a:rPr lang="nl-NL" sz="1600" dirty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</a:rPr>
              <a:t>Plaats de smartcard aan de bovenzijde</a:t>
            </a:r>
            <a:br>
              <a:rPr lang="nl-NL" sz="1600" dirty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</a:rPr>
            </a:br>
            <a:r>
              <a:rPr lang="nl-NL" sz="1600" dirty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</a:rPr>
              <a:t>met de goudkleurige chip naar voren </a:t>
            </a:r>
          </a:p>
          <a:p>
            <a:pPr marL="742913" lvl="1" indent="-285736" defTabSz="914355">
              <a:spcAft>
                <a:spcPct val="30000"/>
              </a:spcAft>
            </a:pPr>
            <a:r>
              <a:rPr lang="nl-NL" sz="1600" dirty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</a:rPr>
              <a:t>De naam NBA verschijnt in het display</a:t>
            </a:r>
          </a:p>
          <a:p>
            <a:pPr marL="342884" indent="-342884" defTabSz="914355">
              <a:lnSpc>
                <a:spcPct val="10000"/>
              </a:lnSpc>
              <a:spcAft>
                <a:spcPct val="30000"/>
              </a:spcAft>
            </a:pPr>
            <a:endParaRPr lang="nl-NL" sz="1600" b="1" dirty="0">
              <a:solidFill>
                <a:prstClr val="black">
                  <a:lumMod val="65000"/>
                  <a:lumOff val="35000"/>
                </a:prstClr>
              </a:solidFill>
              <a:ea typeface="MS PGothic" charset="0"/>
            </a:endParaRPr>
          </a:p>
          <a:p>
            <a:pPr marL="342884" indent="-342884" defTabSz="914355">
              <a:spcAft>
                <a:spcPct val="30000"/>
              </a:spcAft>
            </a:pPr>
            <a:r>
              <a:rPr lang="nl-NL" sz="1600" b="1" dirty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</a:rPr>
              <a:t>Tijdens de stemming </a:t>
            </a:r>
          </a:p>
          <a:p>
            <a:pPr marL="742913" lvl="1" indent="-285736" defTabSz="914355">
              <a:spcAft>
                <a:spcPct val="30000"/>
              </a:spcAft>
            </a:pPr>
            <a:r>
              <a:rPr lang="nl-NL" sz="1600" dirty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</a:rPr>
              <a:t>De stemkeuzes verschijnen op het display </a:t>
            </a:r>
            <a:endParaRPr lang="nl-NL" sz="1600" b="1" dirty="0">
              <a:solidFill>
                <a:prstClr val="black">
                  <a:lumMod val="65000"/>
                  <a:lumOff val="35000"/>
                </a:prstClr>
              </a:solidFill>
              <a:ea typeface="MS PGothic" charset="0"/>
            </a:endParaRPr>
          </a:p>
          <a:p>
            <a:pPr marL="742913" lvl="1" indent="-285736" defTabSz="914355">
              <a:spcAft>
                <a:spcPct val="30000"/>
              </a:spcAft>
            </a:pPr>
            <a:r>
              <a:rPr lang="nl-NL" sz="1600" dirty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</a:rPr>
              <a:t>Druk op toets 1, 2 of 3</a:t>
            </a:r>
          </a:p>
          <a:p>
            <a:pPr marL="742913" lvl="1" indent="-285736" defTabSz="914355">
              <a:spcAft>
                <a:spcPct val="30000"/>
              </a:spcAft>
            </a:pPr>
            <a:r>
              <a:rPr lang="nl-NL" sz="1600" dirty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</a:rPr>
              <a:t>Uw stemkeuze verschijnt op het display </a:t>
            </a:r>
          </a:p>
        </p:txBody>
      </p:sp>
    </p:spTree>
    <p:extLst>
      <p:ext uri="{BB962C8B-B14F-4D97-AF65-F5344CB8AC3E}">
        <p14:creationId xmlns:p14="http://schemas.microsoft.com/office/powerpoint/2010/main" val="1973323805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8748CDF-DCDF-3F46-906B-C54B379994CD}"/>
              </a:ext>
            </a:extLst>
          </p:cNvPr>
          <p:cNvSpPr txBox="1">
            <a:spLocks/>
          </p:cNvSpPr>
          <p:nvPr/>
        </p:nvSpPr>
        <p:spPr>
          <a:xfrm>
            <a:off x="1979712" y="346348"/>
            <a:ext cx="6696744" cy="47020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>
              <a:lnSpc>
                <a:spcPct val="75000"/>
              </a:lnSpc>
              <a:spcAft>
                <a:spcPct val="30000"/>
              </a:spcAft>
              <a:defRPr/>
            </a:pPr>
            <a:r>
              <a:rPr lang="en-AU" altLang="nl-NL" sz="2800" b="1" dirty="0" err="1">
                <a:solidFill>
                  <a:srgbClr val="E7660E"/>
                </a:solidFill>
                <a:latin typeface="Arial"/>
                <a:cs typeface="Arial"/>
              </a:rPr>
              <a:t>Algemene</a:t>
            </a:r>
            <a:r>
              <a:rPr lang="en-AU" altLang="nl-NL" sz="2800" b="1" dirty="0">
                <a:solidFill>
                  <a:srgbClr val="E7660E"/>
                </a:solidFill>
                <a:latin typeface="Arial"/>
                <a:cs typeface="Arial"/>
              </a:rPr>
              <a:t> </a:t>
            </a:r>
            <a:r>
              <a:rPr lang="en-AU" altLang="nl-NL" sz="2800" b="1" dirty="0" err="1">
                <a:solidFill>
                  <a:srgbClr val="E7660E"/>
                </a:solidFill>
                <a:latin typeface="Arial"/>
                <a:cs typeface="Arial"/>
              </a:rPr>
              <a:t>steminstructie</a:t>
            </a:r>
            <a:endParaRPr lang="nl-NL" altLang="en-US" sz="2800" b="1" dirty="0">
              <a:solidFill>
                <a:srgbClr val="E7660E"/>
              </a:solidFill>
              <a:latin typeface="Arial"/>
              <a:cs typeface="Arial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8F516C-AFB9-9F47-8955-9661F3A85481}"/>
              </a:ext>
            </a:extLst>
          </p:cNvPr>
          <p:cNvSpPr txBox="1">
            <a:spLocks/>
          </p:cNvSpPr>
          <p:nvPr/>
        </p:nvSpPr>
        <p:spPr>
          <a:xfrm>
            <a:off x="1912939" y="934821"/>
            <a:ext cx="7065962" cy="30063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>
              <a:spcBef>
                <a:spcPct val="50000"/>
              </a:spcBef>
              <a:buFontTx/>
              <a:buChar char="•"/>
            </a:pP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Als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de stemming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wordt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geopend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toetst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u het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cijfer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in van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uw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keuze</a:t>
            </a:r>
            <a:endParaRPr lang="en-GB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342892" indent="-342892" defTabSz="914378">
              <a:spcBef>
                <a:spcPct val="50000"/>
              </a:spcBef>
              <a:buFontTx/>
              <a:buChar char="•"/>
            </a:pP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Controleer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uw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keus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in het display van de keypad</a:t>
            </a:r>
          </a:p>
          <a:p>
            <a:pPr marL="457189" lvl="1" indent="0" defTabSz="914378">
              <a:spcBef>
                <a:spcPct val="50000"/>
              </a:spcBef>
              <a:buNone/>
            </a:pPr>
            <a:r>
              <a:rPr lang="en-GB" sz="1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1 = </a:t>
            </a:r>
            <a:r>
              <a:rPr lang="en-GB" sz="16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Voor</a:t>
            </a:r>
            <a:endParaRPr lang="en-GB" sz="16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57189" lvl="1" indent="0" defTabSz="914378">
              <a:spcBef>
                <a:spcPct val="50000"/>
              </a:spcBef>
              <a:buNone/>
            </a:pPr>
            <a:r>
              <a:rPr lang="en-GB" sz="1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2 = </a:t>
            </a:r>
            <a:r>
              <a:rPr lang="en-GB" sz="16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Tegen</a:t>
            </a:r>
            <a:endParaRPr lang="en-GB" sz="16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57189" lvl="1" indent="0" defTabSz="914378">
              <a:spcBef>
                <a:spcPct val="50000"/>
              </a:spcBef>
              <a:buNone/>
            </a:pPr>
            <a:r>
              <a:rPr lang="en-GB" sz="1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3 = Blanco</a:t>
            </a:r>
          </a:p>
          <a:p>
            <a:pPr marL="342892" indent="-342892" defTabSz="914378">
              <a:spcBef>
                <a:spcPct val="50000"/>
              </a:spcBef>
              <a:buFontTx/>
              <a:buChar char="•"/>
            </a:pP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Er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is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geen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‘enter’ of ‘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verzend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’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toets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nodig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om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uw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keuze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in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te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sturen</a:t>
            </a:r>
            <a:endParaRPr lang="en-GB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342892" indent="-342892" defTabSz="914378"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Om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uw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keuze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te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wijzigen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toetst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u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een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nieuw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antwoord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. </a:t>
            </a:r>
          </a:p>
          <a:p>
            <a:pPr marL="0" indent="0" defTabSz="914378">
              <a:spcBef>
                <a:spcPct val="50000"/>
              </a:spcBef>
              <a:buNone/>
            </a:pP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    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Uw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laatste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keuze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geldt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2744972-6F3D-5E42-95C0-D2F612F1BD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1449"/>
            <a:ext cx="1901116" cy="3363030"/>
          </a:xfrm>
          <a:prstGeom prst="rect">
            <a:avLst/>
          </a:prstGeom>
          <a:effectLst>
            <a:outerShdw blurRad="1270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6474953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10ACC64-E40D-0248-9293-A3328AF9A7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1B4BD89-4FC9-F244-BBC9-B7005FA5ADB1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B739C2CD-884E-7740-8029-DCB7F7AE8353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Verkiezingen</a:t>
            </a:r>
          </a:p>
        </p:txBody>
      </p:sp>
    </p:spTree>
    <p:extLst>
      <p:ext uri="{BB962C8B-B14F-4D97-AF65-F5344CB8AC3E}">
        <p14:creationId xmlns:p14="http://schemas.microsoft.com/office/powerpoint/2010/main" val="2592539040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63E7241-125E-5848-8A5C-B0D0F51F5F3B}"/>
              </a:ext>
            </a:extLst>
          </p:cNvPr>
          <p:cNvSpPr/>
          <p:nvPr/>
        </p:nvSpPr>
        <p:spPr>
          <a:xfrm>
            <a:off x="580181" y="1203598"/>
            <a:ext cx="2983707" cy="256421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58BC85F-5173-6143-A192-337461E06818}"/>
              </a:ext>
            </a:extLst>
          </p:cNvPr>
          <p:cNvSpPr/>
          <p:nvPr/>
        </p:nvSpPr>
        <p:spPr>
          <a:xfrm>
            <a:off x="3988354" y="1491630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Aleks</a:t>
            </a:r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Kayhan</a:t>
            </a:r>
            <a:endParaRPr lang="nl-N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2A88BC4-F2AE-104B-A7D0-3935849C9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81" y="1203598"/>
            <a:ext cx="1922895" cy="256421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EC6E7860-8015-8F4B-82A0-1819BA519BE9}"/>
              </a:ext>
            </a:extLst>
          </p:cNvPr>
          <p:cNvSpPr txBox="1">
            <a:spLocks noChangeArrowheads="1"/>
          </p:cNvSpPr>
          <p:nvPr/>
        </p:nvSpPr>
        <p:spPr>
          <a:xfrm>
            <a:off x="481426" y="559885"/>
            <a:ext cx="8229600" cy="49621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nl-NL" altLang="nl-NL" sz="2800" b="1" dirty="0">
                <a:solidFill>
                  <a:srgbClr val="E7660E"/>
                </a:solidFill>
                <a:latin typeface="Arial"/>
                <a:cs typeface="Arial"/>
              </a:rPr>
              <a:t>Benoeming bestuurslid</a:t>
            </a:r>
          </a:p>
        </p:txBody>
      </p:sp>
    </p:spTree>
    <p:extLst>
      <p:ext uri="{BB962C8B-B14F-4D97-AF65-F5344CB8AC3E}">
        <p14:creationId xmlns:p14="http://schemas.microsoft.com/office/powerpoint/2010/main" val="2446713968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4E1F2E3-19B5-0C45-85C2-B0DD20C52B8E}"/>
              </a:ext>
            </a:extLst>
          </p:cNvPr>
          <p:cNvSpPr txBox="1">
            <a:spLocks noChangeArrowheads="1"/>
          </p:cNvSpPr>
          <p:nvPr/>
        </p:nvSpPr>
        <p:spPr>
          <a:xfrm>
            <a:off x="502571" y="555526"/>
            <a:ext cx="7235821" cy="6038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9" b="1" dirty="0">
                <a:solidFill>
                  <a:srgbClr val="E7660E"/>
                </a:solidFill>
                <a:latin typeface="Arial" charset="0"/>
                <a:ea typeface="MS PGothic" charset="0"/>
              </a:rPr>
              <a:t>Verkiezingen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DB57FF-867E-0D4D-B698-B287FA5105FE}"/>
              </a:ext>
            </a:extLst>
          </p:cNvPr>
          <p:cNvSpPr txBox="1">
            <a:spLocks noChangeArrowheads="1"/>
          </p:cNvSpPr>
          <p:nvPr/>
        </p:nvSpPr>
        <p:spPr>
          <a:xfrm>
            <a:off x="480292" y="1277834"/>
            <a:ext cx="6900020" cy="257484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Nieuw bestuurslid; Alex Kayhan</a:t>
            </a:r>
          </a:p>
          <a:p>
            <a:pPr marL="514350" indent="-514350" algn="l">
              <a:buAutoNum type="arabicPeriod"/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Verkiezing plaatsvervangend voorzitter; Ingrid Hems</a:t>
            </a:r>
          </a:p>
          <a:p>
            <a:pPr marL="514350" indent="-514350" algn="l">
              <a:buAutoNum type="arabicPeriod"/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Vaststellen rooster van aftreden</a:t>
            </a:r>
          </a:p>
          <a:p>
            <a:pPr marL="514350" indent="-514350" algn="l">
              <a:buAutoNum type="arabicPeriod"/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Benoeming accountant; Anja Bast-den Hollander en benoeming plaatsvervangend accountant; Erik Koetje</a:t>
            </a:r>
          </a:p>
        </p:txBody>
      </p:sp>
    </p:spTree>
    <p:extLst>
      <p:ext uri="{BB962C8B-B14F-4D97-AF65-F5344CB8AC3E}">
        <p14:creationId xmlns:p14="http://schemas.microsoft.com/office/powerpoint/2010/main" val="3156249177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0F39A0B-B15E-BB4D-9CFA-A35130696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0DA4095-F233-894D-80D3-8CB5DC58BA49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83D0115B-1D09-AB41-AAFA-BFD9B59190D0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Ledenvergadering</a:t>
            </a:r>
          </a:p>
          <a:p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juni | Media </a:t>
            </a:r>
            <a:r>
              <a:rPr lang="nl-N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Plaza</a:t>
            </a: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Utrecht</a:t>
            </a:r>
          </a:p>
        </p:txBody>
      </p:sp>
    </p:spTree>
    <p:extLst>
      <p:ext uri="{BB962C8B-B14F-4D97-AF65-F5344CB8AC3E}">
        <p14:creationId xmlns:p14="http://schemas.microsoft.com/office/powerpoint/2010/main" val="1860295207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63E7241-125E-5848-8A5C-B0D0F51F5F3B}"/>
              </a:ext>
            </a:extLst>
          </p:cNvPr>
          <p:cNvSpPr/>
          <p:nvPr/>
        </p:nvSpPr>
        <p:spPr>
          <a:xfrm>
            <a:off x="580181" y="1203598"/>
            <a:ext cx="2983707" cy="256421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58BC85F-5173-6143-A192-337461E06818}"/>
              </a:ext>
            </a:extLst>
          </p:cNvPr>
          <p:cNvSpPr/>
          <p:nvPr/>
        </p:nvSpPr>
        <p:spPr>
          <a:xfrm>
            <a:off x="3988354" y="1491630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Ingrid Hems AA</a:t>
            </a:r>
          </a:p>
          <a:p>
            <a:r>
              <a:rPr lang="nl-NL" dirty="0">
                <a:solidFill>
                  <a:srgbClr val="E7660E"/>
                </a:solidFill>
              </a:rPr>
              <a:t>Accountant in business</a:t>
            </a:r>
          </a:p>
        </p:txBody>
      </p:sp>
      <p:pic>
        <p:nvPicPr>
          <p:cNvPr id="10" name="Afbeelding 9" descr="Afbeelding met persoon, glimlachen, poseren, blauw&#10;&#10;Automatisch gegenereerde beschrijving">
            <a:extLst>
              <a:ext uri="{FF2B5EF4-FFF2-40B4-BE49-F238E27FC236}">
                <a16:creationId xmlns:a16="http://schemas.microsoft.com/office/drawing/2014/main" id="{C08E831C-7D9F-8942-872C-4DDA07A42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1" y="1203598"/>
            <a:ext cx="1831579" cy="256421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DCD896AB-0B29-BE4D-8B95-13E236F529FF}"/>
              </a:ext>
            </a:extLst>
          </p:cNvPr>
          <p:cNvSpPr txBox="1">
            <a:spLocks noChangeArrowheads="1"/>
          </p:cNvSpPr>
          <p:nvPr/>
        </p:nvSpPr>
        <p:spPr>
          <a:xfrm>
            <a:off x="481426" y="551183"/>
            <a:ext cx="8229600" cy="49621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nl-NL" altLang="nl-NL" sz="2800" b="1" dirty="0">
                <a:solidFill>
                  <a:srgbClr val="E7660E"/>
                </a:solidFill>
                <a:latin typeface="Arial"/>
                <a:cs typeface="Arial"/>
              </a:rPr>
              <a:t>Benoeming plaatsvervangend voorzitter</a:t>
            </a:r>
          </a:p>
        </p:txBody>
      </p:sp>
    </p:spTree>
    <p:extLst>
      <p:ext uri="{BB962C8B-B14F-4D97-AF65-F5344CB8AC3E}">
        <p14:creationId xmlns:p14="http://schemas.microsoft.com/office/powerpoint/2010/main" val="340077829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66A57A9-F3B9-9845-9A1A-77D3658AE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4E9D625-E25F-164D-86FC-147383350F75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9F71111D-C929-2747-BFC3-787634D86D70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Inleiding ledenvergadering</a:t>
            </a:r>
          </a:p>
          <a:p>
            <a:r>
              <a:rPr lang="nl-NL" sz="1800" dirty="0">
                <a:solidFill>
                  <a:srgbClr val="FFFFFF"/>
                </a:solidFill>
                <a:latin typeface="Arial"/>
                <a:cs typeface="Arial"/>
              </a:rPr>
              <a:t>Kris Douma, voorzitter NBA-bestuur</a:t>
            </a:r>
          </a:p>
        </p:txBody>
      </p:sp>
    </p:spTree>
    <p:extLst>
      <p:ext uri="{BB962C8B-B14F-4D97-AF65-F5344CB8AC3E}">
        <p14:creationId xmlns:p14="http://schemas.microsoft.com/office/powerpoint/2010/main" val="430926323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0F39A0B-B15E-BB4D-9CFA-A35130696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0DA4095-F233-894D-80D3-8CB5DC58BA49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83D0115B-1D09-AB41-AAFA-BFD9B59190D0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Ledenvergadering</a:t>
            </a:r>
          </a:p>
          <a:p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juni | Media </a:t>
            </a:r>
            <a:r>
              <a:rPr lang="nl-N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Plaza</a:t>
            </a: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Utrecht</a:t>
            </a:r>
          </a:p>
        </p:txBody>
      </p:sp>
    </p:spTree>
    <p:extLst>
      <p:ext uri="{BB962C8B-B14F-4D97-AF65-F5344CB8AC3E}">
        <p14:creationId xmlns:p14="http://schemas.microsoft.com/office/powerpoint/2010/main" val="2949091169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702727-E0CC-D74C-A574-1ED56D099E93}"/>
              </a:ext>
            </a:extLst>
          </p:cNvPr>
          <p:cNvSpPr txBox="1">
            <a:spLocks noChangeArrowheads="1"/>
          </p:cNvSpPr>
          <p:nvPr/>
        </p:nvSpPr>
        <p:spPr>
          <a:xfrm>
            <a:off x="6876256" y="1281611"/>
            <a:ext cx="8229600" cy="2780876"/>
          </a:xfrm>
          <a:prstGeom prst="rect">
            <a:avLst/>
          </a:prstGeom>
        </p:spPr>
        <p:txBody>
          <a:bodyPr lIns="9000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endParaRPr lang="nl-NL" sz="2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F65BC26-C6D0-3549-BCCC-347A55256F5C}"/>
              </a:ext>
            </a:extLst>
          </p:cNvPr>
          <p:cNvSpPr txBox="1">
            <a:spLocks noChangeArrowheads="1"/>
          </p:cNvSpPr>
          <p:nvPr/>
        </p:nvSpPr>
        <p:spPr>
          <a:xfrm>
            <a:off x="481426" y="551183"/>
            <a:ext cx="8229600" cy="49621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nl-NL" altLang="nl-NL" sz="2800" b="1" dirty="0">
                <a:solidFill>
                  <a:srgbClr val="E7660E"/>
                </a:solidFill>
                <a:latin typeface="Arial"/>
                <a:cs typeface="Arial"/>
              </a:rPr>
              <a:t>Rooster van aftreden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B052EDCD-4EBC-E044-9414-C27C14FEAC30}"/>
              </a:ext>
            </a:extLst>
          </p:cNvPr>
          <p:cNvSpPr txBox="1">
            <a:spLocks/>
          </p:cNvSpPr>
          <p:nvPr/>
        </p:nvSpPr>
        <p:spPr>
          <a:xfrm>
            <a:off x="467544" y="1343271"/>
            <a:ext cx="7992888" cy="245261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2023	</a:t>
            </a:r>
          </a:p>
          <a:p>
            <a:pPr marL="0" indent="0">
              <a:buNone/>
            </a:pPr>
            <a:r>
              <a:rPr lang="nl-N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	Monika Bankert</a:t>
            </a:r>
          </a:p>
          <a:p>
            <a:pPr marL="0" indent="0">
              <a:buNone/>
            </a:pPr>
            <a:r>
              <a:rPr lang="nl-N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</a:t>
            </a:r>
            <a:r>
              <a:rPr lang="nl-N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 	</a:t>
            </a:r>
            <a:r>
              <a:rPr lang="nl-N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Christel Deckers (juni) en Kris Douma (december)</a:t>
            </a:r>
          </a:p>
          <a:p>
            <a:pPr marL="0" indent="0">
              <a:buNone/>
            </a:pPr>
            <a:r>
              <a:rPr lang="nl-N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2026	</a:t>
            </a:r>
            <a:r>
              <a:rPr lang="nl-N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persoon die op 13 juni 2022 door de ledenvergadering is benoemd.</a:t>
            </a:r>
          </a:p>
        </p:txBody>
      </p:sp>
    </p:spTree>
    <p:extLst>
      <p:ext uri="{BB962C8B-B14F-4D97-AF65-F5344CB8AC3E}">
        <p14:creationId xmlns:p14="http://schemas.microsoft.com/office/powerpoint/2010/main" val="2969844061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0F39A0B-B15E-BB4D-9CFA-A35130696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0DA4095-F233-894D-80D3-8CB5DC58BA49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83D0115B-1D09-AB41-AAFA-BFD9B59190D0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Ledenvergadering</a:t>
            </a:r>
          </a:p>
          <a:p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juni | Media </a:t>
            </a:r>
            <a:r>
              <a:rPr lang="nl-N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Plaza</a:t>
            </a: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Utrecht</a:t>
            </a:r>
          </a:p>
        </p:txBody>
      </p:sp>
    </p:spTree>
    <p:extLst>
      <p:ext uri="{BB962C8B-B14F-4D97-AF65-F5344CB8AC3E}">
        <p14:creationId xmlns:p14="http://schemas.microsoft.com/office/powerpoint/2010/main" val="2606398050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77ADC20-1F4C-EC43-B8E4-23E913EB584C}"/>
              </a:ext>
            </a:extLst>
          </p:cNvPr>
          <p:cNvSpPr txBox="1">
            <a:spLocks noChangeArrowheads="1"/>
          </p:cNvSpPr>
          <p:nvPr/>
        </p:nvSpPr>
        <p:spPr>
          <a:xfrm>
            <a:off x="502571" y="555526"/>
            <a:ext cx="7453805" cy="6038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9" b="1" dirty="0">
                <a:solidFill>
                  <a:srgbClr val="E7660E"/>
                </a:solidFill>
                <a:latin typeface="Arial" charset="0"/>
                <a:ea typeface="MS PGothic" charset="0"/>
              </a:rPr>
              <a:t>Benoeming accountant en </a:t>
            </a:r>
            <a:r>
              <a:rPr lang="nl-NL" sz="2799" b="1" dirty="0" err="1">
                <a:solidFill>
                  <a:srgbClr val="E7660E"/>
                </a:solidFill>
                <a:latin typeface="Arial" charset="0"/>
                <a:ea typeface="MS PGothic" charset="0"/>
              </a:rPr>
              <a:t>plv</a:t>
            </a:r>
            <a:r>
              <a:rPr lang="nl-NL" sz="2799" b="1" dirty="0">
                <a:solidFill>
                  <a:srgbClr val="E7660E"/>
                </a:solidFill>
                <a:latin typeface="Arial" charset="0"/>
                <a:ea typeface="MS PGothic" charset="0"/>
              </a:rPr>
              <a:t>. accountant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702727-E0CC-D74C-A574-1ED56D099E93}"/>
              </a:ext>
            </a:extLst>
          </p:cNvPr>
          <p:cNvSpPr txBox="1">
            <a:spLocks noChangeArrowheads="1"/>
          </p:cNvSpPr>
          <p:nvPr/>
        </p:nvSpPr>
        <p:spPr>
          <a:xfrm>
            <a:off x="6876256" y="1281611"/>
            <a:ext cx="8229600" cy="2780876"/>
          </a:xfrm>
          <a:prstGeom prst="rect">
            <a:avLst/>
          </a:prstGeom>
        </p:spPr>
        <p:txBody>
          <a:bodyPr lIns="9000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endParaRPr lang="nl-NL" sz="2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76765B3-6C12-AF4C-929D-93E49819D1C4}"/>
              </a:ext>
            </a:extLst>
          </p:cNvPr>
          <p:cNvSpPr txBox="1">
            <a:spLocks noChangeArrowheads="1"/>
          </p:cNvSpPr>
          <p:nvPr/>
        </p:nvSpPr>
        <p:spPr>
          <a:xfrm>
            <a:off x="480292" y="1277834"/>
            <a:ext cx="6900020" cy="257484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Accountant: 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A.J. </a:t>
            </a:r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Bast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-den Hollander RA</a:t>
            </a:r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Plv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. accountant: </a:t>
            </a:r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H.T. Koetje RA</a:t>
            </a:r>
          </a:p>
        </p:txBody>
      </p:sp>
    </p:spTree>
    <p:extLst>
      <p:ext uri="{BB962C8B-B14F-4D97-AF65-F5344CB8AC3E}">
        <p14:creationId xmlns:p14="http://schemas.microsoft.com/office/powerpoint/2010/main" val="3092965868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0F39A0B-B15E-BB4D-9CFA-A35130696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0DA4095-F233-894D-80D3-8CB5DC58BA49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83D0115B-1D09-AB41-AAFA-BFD9B59190D0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Ledenvergadering</a:t>
            </a:r>
          </a:p>
          <a:p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juni | Media </a:t>
            </a:r>
            <a:r>
              <a:rPr lang="nl-N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Plaza</a:t>
            </a: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Utrecht</a:t>
            </a:r>
          </a:p>
        </p:txBody>
      </p:sp>
    </p:spTree>
    <p:extLst>
      <p:ext uri="{BB962C8B-B14F-4D97-AF65-F5344CB8AC3E}">
        <p14:creationId xmlns:p14="http://schemas.microsoft.com/office/powerpoint/2010/main" val="2436092306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20E8A90-059C-3B43-BC14-2ABF55B3C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F6B4DAF-4E73-C640-9917-4139EFA3542E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CF80A4A4-49C9-554B-8B34-61B40E461461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Ontwerpverordening</a:t>
            </a:r>
          </a:p>
        </p:txBody>
      </p:sp>
    </p:spTree>
    <p:extLst>
      <p:ext uri="{BB962C8B-B14F-4D97-AF65-F5344CB8AC3E}">
        <p14:creationId xmlns:p14="http://schemas.microsoft.com/office/powerpoint/2010/main" val="2040203955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0F39A0B-B15E-BB4D-9CFA-A35130696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0DA4095-F233-894D-80D3-8CB5DC58BA49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83D0115B-1D09-AB41-AAFA-BFD9B59190D0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Ledenvergadering</a:t>
            </a:r>
          </a:p>
          <a:p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juni | Media </a:t>
            </a:r>
            <a:r>
              <a:rPr lang="nl-N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Plaza</a:t>
            </a: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Utrecht</a:t>
            </a:r>
          </a:p>
        </p:txBody>
      </p:sp>
    </p:spTree>
    <p:extLst>
      <p:ext uri="{BB962C8B-B14F-4D97-AF65-F5344CB8AC3E}">
        <p14:creationId xmlns:p14="http://schemas.microsoft.com/office/powerpoint/2010/main" val="2906219281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744642A-CF4E-9043-8FDF-2A6E55ACD043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0" b="5114"/>
          <a:stretch/>
        </p:blipFill>
        <p:spPr>
          <a:xfrm>
            <a:off x="0" y="-1"/>
            <a:ext cx="9144000" cy="4089599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67544" y="771550"/>
            <a:ext cx="7772400" cy="12241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000" b="1" dirty="0">
                <a:solidFill>
                  <a:schemeClr val="bg1"/>
                </a:solidFill>
                <a:latin typeface="Arial"/>
                <a:cs typeface="Arial"/>
              </a:rPr>
              <a:t>NBA </a:t>
            </a:r>
          </a:p>
          <a:p>
            <a:pPr algn="l"/>
            <a:r>
              <a:rPr lang="nl-NL" sz="3000" b="1" dirty="0">
                <a:solidFill>
                  <a:schemeClr val="bg1"/>
                </a:solidFill>
                <a:latin typeface="Arial"/>
                <a:cs typeface="Arial"/>
              </a:rPr>
              <a:t>Loftrompet 2022</a:t>
            </a:r>
          </a:p>
        </p:txBody>
      </p:sp>
    </p:spTree>
    <p:extLst>
      <p:ext uri="{BB962C8B-B14F-4D97-AF65-F5344CB8AC3E}">
        <p14:creationId xmlns:p14="http://schemas.microsoft.com/office/powerpoint/2010/main" val="2946394082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FFAD060-7432-4046-BDF6-8995E7EF87B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0" b="5114"/>
          <a:stretch/>
        </p:blipFill>
        <p:spPr>
          <a:xfrm>
            <a:off x="0" y="-1"/>
            <a:ext cx="9144000" cy="4089599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67544" y="771550"/>
            <a:ext cx="7772400" cy="12241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000" b="1" dirty="0">
                <a:solidFill>
                  <a:srgbClr val="FFFFFF"/>
                </a:solidFill>
                <a:latin typeface="Arial"/>
                <a:cs typeface="Arial"/>
              </a:rPr>
              <a:t>NBA </a:t>
            </a:r>
          </a:p>
          <a:p>
            <a:pPr algn="l"/>
            <a:r>
              <a:rPr lang="nl-NL" sz="3000" b="1" dirty="0">
                <a:solidFill>
                  <a:srgbClr val="FFFFFF"/>
                </a:solidFill>
                <a:latin typeface="Arial"/>
                <a:cs typeface="Arial"/>
              </a:rPr>
              <a:t>Loftrompet 2022</a:t>
            </a:r>
          </a:p>
        </p:txBody>
      </p:sp>
      <p:sp>
        <p:nvSpPr>
          <p:cNvPr id="7" name="Ondertitel 2"/>
          <p:cNvSpPr txBox="1">
            <a:spLocks/>
          </p:cNvSpPr>
          <p:nvPr/>
        </p:nvSpPr>
        <p:spPr>
          <a:xfrm>
            <a:off x="467544" y="1995686"/>
            <a:ext cx="64008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000" b="1" dirty="0">
                <a:solidFill>
                  <a:srgbClr val="FFFFFF"/>
                </a:solidFill>
                <a:latin typeface="Arial"/>
                <a:cs typeface="Arial"/>
              </a:rPr>
              <a:t>Busy </a:t>
            </a:r>
            <a:r>
              <a:rPr lang="nl-NL" sz="2000" b="1" dirty="0" err="1">
                <a:solidFill>
                  <a:srgbClr val="FFFFFF"/>
                </a:solidFill>
                <a:latin typeface="Arial"/>
                <a:cs typeface="Arial"/>
              </a:rPr>
              <a:t>Season</a:t>
            </a:r>
            <a:r>
              <a:rPr lang="nl-NL"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NL" sz="2000" b="1" dirty="0" err="1">
                <a:solidFill>
                  <a:srgbClr val="FFFFFF"/>
                </a:solidFill>
                <a:latin typeface="Arial"/>
                <a:cs typeface="Arial"/>
              </a:rPr>
              <a:t>Talks</a:t>
            </a:r>
            <a:endParaRPr lang="nl-NL" sz="20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l"/>
            <a:r>
              <a:rPr lang="nl-NL" sz="2000" dirty="0" err="1">
                <a:solidFill>
                  <a:srgbClr val="FFFFFF"/>
                </a:solidFill>
                <a:latin typeface="Arial"/>
                <a:cs typeface="Arial"/>
              </a:rPr>
              <a:t>Arif</a:t>
            </a:r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NL" sz="2000" dirty="0" err="1">
                <a:solidFill>
                  <a:srgbClr val="FFFFFF"/>
                </a:solidFill>
                <a:latin typeface="Arial"/>
                <a:cs typeface="Arial"/>
              </a:rPr>
              <a:t>Dursun</a:t>
            </a:r>
            <a:endParaRPr lang="nl-NL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l"/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Hakan Koçak</a:t>
            </a:r>
          </a:p>
        </p:txBody>
      </p:sp>
    </p:spTree>
    <p:extLst>
      <p:ext uri="{BB962C8B-B14F-4D97-AF65-F5344CB8AC3E}">
        <p14:creationId xmlns:p14="http://schemas.microsoft.com/office/powerpoint/2010/main" val="2577036111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0F39A0B-B15E-BB4D-9CFA-A35130696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0DA4095-F233-894D-80D3-8CB5DC58BA49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83D0115B-1D09-AB41-AAFA-BFD9B59190D0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Ledenvergadering</a:t>
            </a:r>
          </a:p>
          <a:p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juni | Media </a:t>
            </a:r>
            <a:r>
              <a:rPr lang="nl-N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Plaza</a:t>
            </a: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Utrecht</a:t>
            </a:r>
          </a:p>
        </p:txBody>
      </p:sp>
    </p:spTree>
    <p:extLst>
      <p:ext uri="{BB962C8B-B14F-4D97-AF65-F5344CB8AC3E}">
        <p14:creationId xmlns:p14="http://schemas.microsoft.com/office/powerpoint/2010/main" val="377567683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0F39A0B-B15E-BB4D-9CFA-A35130696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0DA4095-F233-894D-80D3-8CB5DC58BA49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A243A6D3-2E97-DB48-8A0B-BB30D9063B1B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Ledenvergadering</a:t>
            </a:r>
          </a:p>
          <a:p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juni | Media </a:t>
            </a:r>
            <a:r>
              <a:rPr lang="nl-N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Plaza</a:t>
            </a: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Utrecht</a:t>
            </a:r>
          </a:p>
        </p:txBody>
      </p:sp>
    </p:spTree>
    <p:extLst>
      <p:ext uri="{BB962C8B-B14F-4D97-AF65-F5344CB8AC3E}">
        <p14:creationId xmlns:p14="http://schemas.microsoft.com/office/powerpoint/2010/main" val="3447364041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5DF22AD-9F91-8746-9E5D-FF51E5D8E7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E0B4128-B1D3-B14C-8562-9446261073D3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25244D56-975A-E342-BA3A-B3EA0221FF4D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Rondvraag</a:t>
            </a:r>
          </a:p>
        </p:txBody>
      </p:sp>
    </p:spTree>
    <p:extLst>
      <p:ext uri="{BB962C8B-B14F-4D97-AF65-F5344CB8AC3E}">
        <p14:creationId xmlns:p14="http://schemas.microsoft.com/office/powerpoint/2010/main" val="491990839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5DF22AD-9F91-8746-9E5D-FF51E5D8E7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E0B4128-B1D3-B14C-8562-9446261073D3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25244D56-975A-E342-BA3A-B3EA0221FF4D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Afsluiting</a:t>
            </a:r>
          </a:p>
        </p:txBody>
      </p:sp>
    </p:spTree>
    <p:extLst>
      <p:ext uri="{BB962C8B-B14F-4D97-AF65-F5344CB8AC3E}">
        <p14:creationId xmlns:p14="http://schemas.microsoft.com/office/powerpoint/2010/main" val="1458836415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64F7CBA-808F-EF4C-B9B6-85FBA99EBE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3FC6E3E7-8FD9-5340-8C2A-F4789DEEB82A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530D458F-158D-704A-A93B-9352FDEBBAA5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Tot de volgende ledenvergadering in december!</a:t>
            </a:r>
          </a:p>
        </p:txBody>
      </p:sp>
    </p:spTree>
    <p:extLst>
      <p:ext uri="{BB962C8B-B14F-4D97-AF65-F5344CB8AC3E}">
        <p14:creationId xmlns:p14="http://schemas.microsoft.com/office/powerpoint/2010/main" val="245440927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10ACC64-E40D-0248-9293-A3328AF9A7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1B4BD89-4FC9-F244-BBC9-B7005FA5ADB1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B739C2CD-884E-7740-8029-DCB7F7AE8353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Jaaroverzicht 2021</a:t>
            </a:r>
          </a:p>
        </p:txBody>
      </p:sp>
    </p:spTree>
    <p:extLst>
      <p:ext uri="{BB962C8B-B14F-4D97-AF65-F5344CB8AC3E}">
        <p14:creationId xmlns:p14="http://schemas.microsoft.com/office/powerpoint/2010/main" val="371907163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E78445-A809-4649-B34E-D77994DE2503}"/>
              </a:ext>
            </a:extLst>
          </p:cNvPr>
          <p:cNvSpPr txBox="1">
            <a:spLocks noChangeArrowheads="1"/>
          </p:cNvSpPr>
          <p:nvPr/>
        </p:nvSpPr>
        <p:spPr>
          <a:xfrm>
            <a:off x="481363" y="585608"/>
            <a:ext cx="7257029" cy="162610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NBA</a:t>
            </a:r>
          </a:p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Jaaroverzicht</a:t>
            </a:r>
          </a:p>
          <a:p>
            <a:pPr algn="l"/>
            <a:r>
              <a:rPr lang="nl-NL" sz="27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MS PGothic" charset="0"/>
              </a:rPr>
              <a:t>2021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D4F6CB93-5FCE-794A-BF1F-021FBB1152A7}"/>
              </a:ext>
            </a:extLst>
          </p:cNvPr>
          <p:cNvGrpSpPr/>
          <p:nvPr/>
        </p:nvGrpSpPr>
        <p:grpSpPr>
          <a:xfrm>
            <a:off x="3491880" y="699542"/>
            <a:ext cx="5133035" cy="2597646"/>
            <a:chOff x="3781161" y="478160"/>
            <a:chExt cx="4525351" cy="2290119"/>
          </a:xfr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B6FF1D44-91FF-E646-AFAF-3EF43E463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161" y="478160"/>
              <a:ext cx="1437661" cy="1059740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D5F97CB0-7070-FC45-AFFC-0A1B66BF0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103" y="482596"/>
              <a:ext cx="1440159" cy="1059739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BC5F4F5-A1F5-A44E-8B59-315353B64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0235" y="478160"/>
              <a:ext cx="1436277" cy="1059740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8CF6A2CF-5D00-4C42-8228-2044C8CC0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853" y="1708539"/>
              <a:ext cx="1436277" cy="105974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2CFF5107-37DF-AC49-AFDB-71467A53A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103" y="1708539"/>
              <a:ext cx="1440159" cy="1059739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728BEE02-942B-B94A-9815-6554812B1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0235" y="1708539"/>
              <a:ext cx="1436277" cy="1059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002430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0F39A0B-B15E-BB4D-9CFA-A35130696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3477" b="30146"/>
          <a:stretch/>
        </p:blipFill>
        <p:spPr>
          <a:xfrm>
            <a:off x="595" y="0"/>
            <a:ext cx="9143405" cy="4092072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0DA4095-F233-894D-80D3-8CB5DC58BA49}"/>
              </a:ext>
            </a:extLst>
          </p:cNvPr>
          <p:cNvSpPr/>
          <p:nvPr/>
        </p:nvSpPr>
        <p:spPr>
          <a:xfrm>
            <a:off x="595" y="2868096"/>
            <a:ext cx="9142810" cy="1223976"/>
          </a:xfrm>
          <a:prstGeom prst="rect">
            <a:avLst/>
          </a:prstGeom>
          <a:solidFill>
            <a:srgbClr val="E7660E">
              <a:alpha val="69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9900"/>
              </a:solidFill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A243A6D3-2E97-DB48-8A0B-BB30D9063B1B}"/>
              </a:ext>
            </a:extLst>
          </p:cNvPr>
          <p:cNvSpPr txBox="1">
            <a:spLocks/>
          </p:cNvSpPr>
          <p:nvPr/>
        </p:nvSpPr>
        <p:spPr>
          <a:xfrm>
            <a:off x="0" y="3076535"/>
            <a:ext cx="9144000" cy="10290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Arial"/>
                <a:cs typeface="Arial"/>
              </a:rPr>
              <a:t>Ledenvergadering</a:t>
            </a:r>
          </a:p>
          <a:p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juni | Media </a:t>
            </a:r>
            <a:r>
              <a:rPr lang="nl-N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Plaza</a:t>
            </a:r>
            <a:r>
              <a:rPr lang="nl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Utrecht</a:t>
            </a:r>
          </a:p>
        </p:txBody>
      </p:sp>
    </p:spTree>
    <p:extLst>
      <p:ext uri="{BB962C8B-B14F-4D97-AF65-F5344CB8AC3E}">
        <p14:creationId xmlns:p14="http://schemas.microsoft.com/office/powerpoint/2010/main" val="245816737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CC9528AB-0E3E-5E42-B011-C229A129A487}"/>
              </a:ext>
            </a:extLst>
          </p:cNvPr>
          <p:cNvSpPr/>
          <p:nvPr/>
        </p:nvSpPr>
        <p:spPr>
          <a:xfrm>
            <a:off x="0" y="0"/>
            <a:ext cx="9144000" cy="4089600"/>
          </a:xfrm>
          <a:prstGeom prst="rect">
            <a:avLst/>
          </a:prstGeom>
          <a:solidFill>
            <a:srgbClr val="E766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E7660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E78445-A809-4649-B34E-D77994DE2503}"/>
              </a:ext>
            </a:extLst>
          </p:cNvPr>
          <p:cNvSpPr txBox="1">
            <a:spLocks noChangeArrowheads="1"/>
          </p:cNvSpPr>
          <p:nvPr/>
        </p:nvSpPr>
        <p:spPr>
          <a:xfrm>
            <a:off x="481363" y="585608"/>
            <a:ext cx="7257029" cy="162610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799" b="1" dirty="0">
                <a:solidFill>
                  <a:schemeClr val="bg1"/>
                </a:solidFill>
                <a:latin typeface="Arial" charset="0"/>
                <a:ea typeface="MS PGothic" charset="0"/>
              </a:rPr>
              <a:t>Gezondheidscheck:</a:t>
            </a:r>
          </a:p>
          <a:p>
            <a:pPr algn="l"/>
            <a:r>
              <a:rPr lang="nl-NL" sz="2799" b="1" dirty="0">
                <a:solidFill>
                  <a:schemeClr val="bg1"/>
                </a:solidFill>
                <a:latin typeface="Arial" charset="0"/>
                <a:ea typeface="MS PGothic" charset="0"/>
              </a:rPr>
              <a:t>Hoe fit is de </a:t>
            </a:r>
          </a:p>
          <a:p>
            <a:pPr algn="l"/>
            <a:r>
              <a:rPr lang="nl-NL" sz="2799" b="1" dirty="0">
                <a:solidFill>
                  <a:schemeClr val="bg1"/>
                </a:solidFill>
                <a:latin typeface="Arial" charset="0"/>
                <a:ea typeface="MS PGothic" charset="0"/>
              </a:rPr>
              <a:t>NBA na corona?</a:t>
            </a:r>
          </a:p>
        </p:txBody>
      </p:sp>
      <p:pic>
        <p:nvPicPr>
          <p:cNvPr id="11" name="Picture 4" descr="Koorts meten met een infrarood oorthermometer | Pucshop.nl | Dé Online  Medische Webshop">
            <a:extLst>
              <a:ext uri="{FF2B5EF4-FFF2-40B4-BE49-F238E27FC236}">
                <a16:creationId xmlns:a16="http://schemas.microsoft.com/office/drawing/2014/main" id="{21CA6058-81A6-3B43-AA7F-20E3923A9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596" y="699542"/>
            <a:ext cx="2796796" cy="3135600"/>
          </a:xfrm>
          <a:prstGeom prst="rect">
            <a:avLst/>
          </a:prstGeom>
          <a:noFill/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029694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2ff8fe5a-ac2a-48b3-81b1-9b86e695cfe0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16773</TotalTime>
  <Words>917</Words>
  <Application>Microsoft Office PowerPoint</Application>
  <PresentationFormat>Diavoorstelling (16:9)</PresentationFormat>
  <Paragraphs>271</Paragraphs>
  <Slides>52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52</vt:i4>
      </vt:variant>
    </vt:vector>
  </HeadingPairs>
  <TitlesOfParts>
    <vt:vector size="56" baseType="lpstr">
      <vt:lpstr>Arial</vt:lpstr>
      <vt:lpstr>Calibri</vt:lpstr>
      <vt:lpstr>Kantoorthema</vt:lpstr>
      <vt:lpstr>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NBA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Wammes, Berry</dc:creator>
  <cp:lastModifiedBy>Erica Steenwijk</cp:lastModifiedBy>
  <cp:revision>630</cp:revision>
  <cp:lastPrinted>2018-06-15T11:50:57Z</cp:lastPrinted>
  <dcterms:created xsi:type="dcterms:W3CDTF">2016-02-17T09:53:02Z</dcterms:created>
  <dcterms:modified xsi:type="dcterms:W3CDTF">2022-08-31T15:00:38Z</dcterms:modified>
</cp:coreProperties>
</file>