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700" r:id="rId4"/>
    <p:sldMasterId id="2147483702" r:id="rId5"/>
  </p:sldMasterIdLst>
  <p:notesMasterIdLst>
    <p:notesMasterId r:id="rId57"/>
  </p:notesMasterIdLst>
  <p:handoutMasterIdLst>
    <p:handoutMasterId r:id="rId58"/>
  </p:handoutMasterIdLst>
  <p:sldIdLst>
    <p:sldId id="591" r:id="rId6"/>
    <p:sldId id="615" r:id="rId7"/>
    <p:sldId id="663" r:id="rId8"/>
    <p:sldId id="664" r:id="rId9"/>
    <p:sldId id="665" r:id="rId10"/>
    <p:sldId id="679" r:id="rId11"/>
    <p:sldId id="681" r:id="rId12"/>
    <p:sldId id="680" r:id="rId13"/>
    <p:sldId id="721" r:id="rId14"/>
    <p:sldId id="722" r:id="rId15"/>
    <p:sldId id="682" r:id="rId16"/>
    <p:sldId id="723" r:id="rId17"/>
    <p:sldId id="724" r:id="rId18"/>
    <p:sldId id="683" r:id="rId19"/>
    <p:sldId id="684" r:id="rId20"/>
    <p:sldId id="685" r:id="rId21"/>
    <p:sldId id="687" r:id="rId22"/>
    <p:sldId id="686" r:id="rId23"/>
    <p:sldId id="688" r:id="rId24"/>
    <p:sldId id="727" r:id="rId25"/>
    <p:sldId id="726" r:id="rId26"/>
    <p:sldId id="689" r:id="rId27"/>
    <p:sldId id="667" r:id="rId28"/>
    <p:sldId id="698" r:id="rId29"/>
    <p:sldId id="690" r:id="rId30"/>
    <p:sldId id="720" r:id="rId31"/>
    <p:sldId id="716" r:id="rId32"/>
    <p:sldId id="719" r:id="rId33"/>
    <p:sldId id="702" r:id="rId34"/>
    <p:sldId id="691" r:id="rId35"/>
    <p:sldId id="701" r:id="rId36"/>
    <p:sldId id="699" r:id="rId37"/>
    <p:sldId id="703" r:id="rId38"/>
    <p:sldId id="700" r:id="rId39"/>
    <p:sldId id="692" r:id="rId40"/>
    <p:sldId id="728" r:id="rId41"/>
    <p:sldId id="729" r:id="rId42"/>
    <p:sldId id="704" r:id="rId43"/>
    <p:sldId id="696" r:id="rId44"/>
    <p:sldId id="705" r:id="rId45"/>
    <p:sldId id="706" r:id="rId46"/>
    <p:sldId id="707" r:id="rId47"/>
    <p:sldId id="712" r:id="rId48"/>
    <p:sldId id="709" r:id="rId49"/>
    <p:sldId id="697" r:id="rId50"/>
    <p:sldId id="714" r:id="rId51"/>
    <p:sldId id="730" r:id="rId52"/>
    <p:sldId id="708" r:id="rId53"/>
    <p:sldId id="713" r:id="rId54"/>
    <p:sldId id="715" r:id="rId55"/>
    <p:sldId id="593" r:id="rId56"/>
  </p:sldIdLst>
  <p:sldSz cx="9144000" cy="5143500" type="screen16x9"/>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03D49EF-600B-3A85-001B-358D6F8868A8}" name="Melissa Klaver-Drost" initials="MKD" userId="S::m.klaver@nba.nl::8538c041-53e4-48cb-8c32-32ea2a1d0ce1"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7660E"/>
    <a:srgbClr val="57BDBD"/>
    <a:srgbClr val="376092"/>
    <a:srgbClr val="E78D46"/>
    <a:srgbClr val="F7C047"/>
    <a:srgbClr val="10A655"/>
    <a:srgbClr val="CD0000"/>
    <a:srgbClr val="1E5F89"/>
    <a:srgbClr val="074674"/>
    <a:srgbClr val="434A8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DCBFBF-FE7B-4E4E-8063-B322C04A3863}" v="8" dt="2022-10-24T17:42:29.093"/>
  </p1510:revLst>
</p1510:revInfo>
</file>

<file path=ppt/tableStyles.xml><?xml version="1.0" encoding="utf-8"?>
<a:tblStyleLst xmlns:a="http://schemas.openxmlformats.org/drawingml/2006/main" def="{5C22544A-7EE6-4342-B048-85BDC9FD1C3A}">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46F890A9-2807-4EBB-B81D-B2AA78EC7F39}" styleName="Stijl, donker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2A488322-F2BA-4B5B-9748-0D474271808F}" styleName="Stijl, gemiddeld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219" autoAdjust="0"/>
    <p:restoredTop sz="90979" autoAdjust="0"/>
  </p:normalViewPr>
  <p:slideViewPr>
    <p:cSldViewPr>
      <p:cViewPr varScale="1">
        <p:scale>
          <a:sx n="245" d="100"/>
          <a:sy n="245" d="100"/>
        </p:scale>
        <p:origin x="2352" y="17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00" d="100"/>
        <a:sy n="100" d="100"/>
      </p:scale>
      <p:origin x="0" y="0"/>
    </p:cViewPr>
  </p:sorterViewPr>
  <p:notesViewPr>
    <p:cSldViewPr showGuides="1">
      <p:cViewPr varScale="1">
        <p:scale>
          <a:sx n="68" d="100"/>
          <a:sy n="68" d="100"/>
        </p:scale>
        <p:origin x="2299"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microsoft.com/office/2015/10/relationships/revisionInfo" Target="revisionInfo.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handoutMaster" Target="handoutMasters/handoutMaster1.xml"/><Relationship Id="rId5" Type="http://schemas.openxmlformats.org/officeDocument/2006/relationships/slideMaster" Target="slideMasters/slideMaster2.xml"/><Relationship Id="rId61" Type="http://schemas.openxmlformats.org/officeDocument/2006/relationships/theme" Target="theme/theme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microsoft.com/office/2018/10/relationships/authors" Target="author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notesMaster" Target="notesMasters/notesMaster1.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2446" tIns="46223" rIns="92446" bIns="46223" rtlCol="0"/>
          <a:lstStyle>
            <a:lvl1pPr algn="l">
              <a:defRPr sz="1200"/>
            </a:lvl1pPr>
          </a:lstStyle>
          <a:p>
            <a:endParaRPr lang="nl-NL"/>
          </a:p>
        </p:txBody>
      </p:sp>
      <p:sp>
        <p:nvSpPr>
          <p:cNvPr id="3" name="Tijdelijke aanduiding voor datum 2"/>
          <p:cNvSpPr>
            <a:spLocks noGrp="1"/>
          </p:cNvSpPr>
          <p:nvPr>
            <p:ph type="dt" sz="quarter" idx="1"/>
          </p:nvPr>
        </p:nvSpPr>
        <p:spPr>
          <a:xfrm>
            <a:off x="3850443" y="0"/>
            <a:ext cx="2945659" cy="498056"/>
          </a:xfrm>
          <a:prstGeom prst="rect">
            <a:avLst/>
          </a:prstGeom>
        </p:spPr>
        <p:txBody>
          <a:bodyPr vert="horz" lIns="92446" tIns="46223" rIns="92446" bIns="46223" rtlCol="0"/>
          <a:lstStyle>
            <a:lvl1pPr algn="r">
              <a:defRPr sz="1200"/>
            </a:lvl1pPr>
          </a:lstStyle>
          <a:p>
            <a:fld id="{8E744C49-536D-4FF1-8942-AA5E92F79153}" type="datetimeFigureOut">
              <a:rPr lang="nl-NL" smtClean="0"/>
              <a:t>24-10-2022</a:t>
            </a:fld>
            <a:endParaRPr lang="nl-NL"/>
          </a:p>
        </p:txBody>
      </p:sp>
      <p:sp>
        <p:nvSpPr>
          <p:cNvPr id="4" name="Tijdelijke aanduiding voor voettekst 3"/>
          <p:cNvSpPr>
            <a:spLocks noGrp="1"/>
          </p:cNvSpPr>
          <p:nvPr>
            <p:ph type="ftr" sz="quarter" idx="2"/>
          </p:nvPr>
        </p:nvSpPr>
        <p:spPr>
          <a:xfrm>
            <a:off x="0" y="9428584"/>
            <a:ext cx="2945659" cy="498055"/>
          </a:xfrm>
          <a:prstGeom prst="rect">
            <a:avLst/>
          </a:prstGeom>
        </p:spPr>
        <p:txBody>
          <a:bodyPr vert="horz" lIns="92446" tIns="46223" rIns="92446" bIns="46223"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50443" y="9428584"/>
            <a:ext cx="2945659" cy="498055"/>
          </a:xfrm>
          <a:prstGeom prst="rect">
            <a:avLst/>
          </a:prstGeom>
        </p:spPr>
        <p:txBody>
          <a:bodyPr vert="horz" lIns="92446" tIns="46223" rIns="92446" bIns="46223" rtlCol="0" anchor="b"/>
          <a:lstStyle>
            <a:lvl1pPr algn="r">
              <a:defRPr sz="1200"/>
            </a:lvl1pPr>
          </a:lstStyle>
          <a:p>
            <a:fld id="{D4E9C061-0BAB-4138-BD08-9D8416F17059}" type="slidenum">
              <a:rPr lang="nl-NL" smtClean="0"/>
              <a:t>‹nr.›</a:t>
            </a:fld>
            <a:endParaRPr lang="nl-NL"/>
          </a:p>
        </p:txBody>
      </p:sp>
    </p:spTree>
    <p:extLst>
      <p:ext uri="{BB962C8B-B14F-4D97-AF65-F5344CB8AC3E}">
        <p14:creationId xmlns:p14="http://schemas.microsoft.com/office/powerpoint/2010/main" val="32220005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2446" tIns="46223" rIns="92446" bIns="46223"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6332"/>
          </a:xfrm>
          <a:prstGeom prst="rect">
            <a:avLst/>
          </a:prstGeom>
        </p:spPr>
        <p:txBody>
          <a:bodyPr vert="horz" lIns="92446" tIns="46223" rIns="92446" bIns="46223" rtlCol="0"/>
          <a:lstStyle>
            <a:lvl1pPr algn="r">
              <a:defRPr sz="1200"/>
            </a:lvl1pPr>
          </a:lstStyle>
          <a:p>
            <a:fld id="{B85F5AEF-2A27-429C-BC39-6656FE72CA2B}" type="datetimeFigureOut">
              <a:rPr lang="nl-NL" smtClean="0"/>
              <a:t>24-10-2022</a:t>
            </a:fld>
            <a:endParaRPr lang="nl-NL"/>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2446" tIns="46223" rIns="92446" bIns="46223" rtlCol="0" anchor="ctr"/>
          <a:lstStyle/>
          <a:p>
            <a:endParaRPr lang="nl-NL"/>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2446" tIns="46223" rIns="92446" bIns="46223" rtlCol="0"/>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2446" tIns="46223" rIns="92446" bIns="46223"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2446" tIns="46223" rIns="92446" bIns="46223" rtlCol="0" anchor="b"/>
          <a:lstStyle>
            <a:lvl1pPr algn="r">
              <a:defRPr sz="1200"/>
            </a:lvl1pPr>
          </a:lstStyle>
          <a:p>
            <a:fld id="{1D8EC098-0BDF-4CFD-96FD-1D8216B5DC84}" type="slidenum">
              <a:rPr lang="nl-NL" smtClean="0"/>
              <a:t>‹nr.›</a:t>
            </a:fld>
            <a:endParaRPr lang="nl-NL"/>
          </a:p>
        </p:txBody>
      </p:sp>
    </p:spTree>
    <p:extLst>
      <p:ext uri="{BB962C8B-B14F-4D97-AF65-F5344CB8AC3E}">
        <p14:creationId xmlns:p14="http://schemas.microsoft.com/office/powerpoint/2010/main" val="29225110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sz="1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1</a:t>
            </a:fld>
            <a:endParaRPr lang="nl-NL"/>
          </a:p>
        </p:txBody>
      </p:sp>
    </p:spTree>
    <p:extLst>
      <p:ext uri="{BB962C8B-B14F-4D97-AF65-F5344CB8AC3E}">
        <p14:creationId xmlns:p14="http://schemas.microsoft.com/office/powerpoint/2010/main" val="10220173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25</a:t>
            </a:fld>
            <a:endParaRPr lang="nl-NL"/>
          </a:p>
        </p:txBody>
      </p:sp>
    </p:spTree>
    <p:extLst>
      <p:ext uri="{BB962C8B-B14F-4D97-AF65-F5344CB8AC3E}">
        <p14:creationId xmlns:p14="http://schemas.microsoft.com/office/powerpoint/2010/main" val="3942488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Gedragscomponenten benoemen</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26</a:t>
            </a:fld>
            <a:endParaRPr lang="nl-NL"/>
          </a:p>
        </p:txBody>
      </p:sp>
    </p:spTree>
    <p:extLst>
      <p:ext uri="{BB962C8B-B14F-4D97-AF65-F5344CB8AC3E}">
        <p14:creationId xmlns:p14="http://schemas.microsoft.com/office/powerpoint/2010/main" val="3451799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28</a:t>
            </a:fld>
            <a:endParaRPr lang="nl-NL"/>
          </a:p>
        </p:txBody>
      </p:sp>
    </p:spTree>
    <p:extLst>
      <p:ext uri="{BB962C8B-B14F-4D97-AF65-F5344CB8AC3E}">
        <p14:creationId xmlns:p14="http://schemas.microsoft.com/office/powerpoint/2010/main" val="3263430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30</a:t>
            </a:fld>
            <a:endParaRPr lang="nl-NL"/>
          </a:p>
        </p:txBody>
      </p:sp>
    </p:spTree>
    <p:extLst>
      <p:ext uri="{BB962C8B-B14F-4D97-AF65-F5344CB8AC3E}">
        <p14:creationId xmlns:p14="http://schemas.microsoft.com/office/powerpoint/2010/main" val="35542580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32</a:t>
            </a:fld>
            <a:endParaRPr lang="nl-NL"/>
          </a:p>
        </p:txBody>
      </p:sp>
    </p:spTree>
    <p:extLst>
      <p:ext uri="{BB962C8B-B14F-4D97-AF65-F5344CB8AC3E}">
        <p14:creationId xmlns:p14="http://schemas.microsoft.com/office/powerpoint/2010/main" val="18133150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33</a:t>
            </a:fld>
            <a:endParaRPr lang="nl-NL"/>
          </a:p>
        </p:txBody>
      </p:sp>
    </p:spTree>
    <p:extLst>
      <p:ext uri="{BB962C8B-B14F-4D97-AF65-F5344CB8AC3E}">
        <p14:creationId xmlns:p14="http://schemas.microsoft.com/office/powerpoint/2010/main" val="4596279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34</a:t>
            </a:fld>
            <a:endParaRPr lang="nl-NL"/>
          </a:p>
        </p:txBody>
      </p:sp>
    </p:spTree>
    <p:extLst>
      <p:ext uri="{BB962C8B-B14F-4D97-AF65-F5344CB8AC3E}">
        <p14:creationId xmlns:p14="http://schemas.microsoft.com/office/powerpoint/2010/main" val="827912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Gedragscomponenten benoemen</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36</a:t>
            </a:fld>
            <a:endParaRPr lang="nl-NL"/>
          </a:p>
        </p:txBody>
      </p:sp>
    </p:spTree>
    <p:extLst>
      <p:ext uri="{BB962C8B-B14F-4D97-AF65-F5344CB8AC3E}">
        <p14:creationId xmlns:p14="http://schemas.microsoft.com/office/powerpoint/2010/main" val="29443418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39</a:t>
            </a:fld>
            <a:endParaRPr lang="nl-NL"/>
          </a:p>
        </p:txBody>
      </p:sp>
    </p:spTree>
    <p:extLst>
      <p:ext uri="{BB962C8B-B14F-4D97-AF65-F5344CB8AC3E}">
        <p14:creationId xmlns:p14="http://schemas.microsoft.com/office/powerpoint/2010/main" val="42505989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40</a:t>
            </a:fld>
            <a:endParaRPr lang="nl-NL"/>
          </a:p>
        </p:txBody>
      </p:sp>
    </p:spTree>
    <p:extLst>
      <p:ext uri="{BB962C8B-B14F-4D97-AF65-F5344CB8AC3E}">
        <p14:creationId xmlns:p14="http://schemas.microsoft.com/office/powerpoint/2010/main" val="4133053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sz="1800" dirty="0">
                <a:latin typeface="Calibri" panose="020F0502020204030204" pitchFamily="34" charset="0"/>
                <a:ea typeface="Calibri" panose="020F0502020204030204" pitchFamily="34" charset="0"/>
                <a:cs typeface="Times New Roman" panose="02020603050405020304" pitchFamily="18" charset="0"/>
              </a:rPr>
              <a:t>Welkom bij dit </a:t>
            </a:r>
            <a:r>
              <a:rPr lang="nl-NL" sz="1800" dirty="0" err="1">
                <a:latin typeface="Calibri" panose="020F0502020204030204" pitchFamily="34" charset="0"/>
                <a:ea typeface="Calibri" panose="020F0502020204030204" pitchFamily="34" charset="0"/>
                <a:cs typeface="Times New Roman" panose="02020603050405020304" pitchFamily="18" charset="0"/>
              </a:rPr>
              <a:t>webinar</a:t>
            </a:r>
            <a:r>
              <a:rPr lang="nl-NL" sz="1800" dirty="0">
                <a:latin typeface="Calibri" panose="020F0502020204030204" pitchFamily="34" charset="0"/>
                <a:ea typeface="Calibri" panose="020F0502020204030204" pitchFamily="34" charset="0"/>
                <a:cs typeface="Times New Roman" panose="02020603050405020304" pitchFamily="18" charset="0"/>
              </a:rPr>
              <a:t> over de wijzigingen van Standaard 315. Wijzigingen die ingaan voor </a:t>
            </a:r>
            <a:r>
              <a:rPr lang="nl-NL" sz="1800" dirty="0">
                <a:solidFill>
                  <a:srgbClr val="000001"/>
                </a:solidFill>
                <a:latin typeface="Arial" panose="020B0604020202020204" pitchFamily="34" charset="0"/>
                <a:ea typeface="Calibri" panose="020F0502020204030204" pitchFamily="34" charset="0"/>
              </a:rPr>
              <a:t>de controle van jaarrekeningen waarvan boekjaren beginnen op of na 15 december 2021.  </a:t>
            </a:r>
          </a:p>
          <a:p>
            <a:r>
              <a:rPr lang="nl-NL" sz="1800" dirty="0">
                <a:solidFill>
                  <a:srgbClr val="000001"/>
                </a:solidFill>
                <a:latin typeface="Arial" panose="020B0604020202020204" pitchFamily="34" charset="0"/>
                <a:ea typeface="Calibri" panose="020F0502020204030204" pitchFamily="34" charset="0"/>
              </a:rPr>
              <a:t>Een speciaal welkom aan de kantoren die alleen vrijwillige controles uitvoeren. Ook voor u gaan die wijzigingen gelden. </a:t>
            </a:r>
          </a:p>
          <a:p>
            <a:r>
              <a:rPr lang="nl-NL" sz="1800" dirty="0">
                <a:solidFill>
                  <a:srgbClr val="000001"/>
                </a:solidFill>
                <a:latin typeface="Arial" panose="020B0604020202020204" pitchFamily="34" charset="0"/>
                <a:ea typeface="Calibri" panose="020F0502020204030204" pitchFamily="34" charset="0"/>
              </a:rPr>
              <a:t>De reguliere vergunninghouders, de kantoren die wettelijke controles uitvoeren, kennen onze </a:t>
            </a:r>
            <a:r>
              <a:rPr lang="nl-NL" sz="1800" dirty="0" err="1">
                <a:solidFill>
                  <a:srgbClr val="000001"/>
                </a:solidFill>
                <a:latin typeface="Arial" panose="020B0604020202020204" pitchFamily="34" charset="0"/>
                <a:ea typeface="Calibri" panose="020F0502020204030204" pitchFamily="34" charset="0"/>
              </a:rPr>
              <a:t>webinars</a:t>
            </a:r>
            <a:r>
              <a:rPr lang="nl-NL" sz="1800" dirty="0">
                <a:solidFill>
                  <a:srgbClr val="000001"/>
                </a:solidFill>
                <a:latin typeface="Arial" panose="020B0604020202020204" pitchFamily="34" charset="0"/>
                <a:ea typeface="Calibri" panose="020F0502020204030204" pitchFamily="34" charset="0"/>
              </a:rPr>
              <a:t> hopelijk. Dit is het vierde </a:t>
            </a:r>
            <a:r>
              <a:rPr lang="nl-NL" sz="1800" dirty="0" err="1">
                <a:solidFill>
                  <a:srgbClr val="000001"/>
                </a:solidFill>
                <a:latin typeface="Arial" panose="020B0604020202020204" pitchFamily="34" charset="0"/>
                <a:ea typeface="Calibri" panose="020F0502020204030204" pitchFamily="34" charset="0"/>
              </a:rPr>
              <a:t>webinar</a:t>
            </a:r>
            <a:r>
              <a:rPr lang="nl-NL" sz="1800" dirty="0">
                <a:solidFill>
                  <a:srgbClr val="000001"/>
                </a:solidFill>
                <a:latin typeface="Arial" panose="020B0604020202020204" pitchFamily="34" charset="0"/>
                <a:ea typeface="Calibri" panose="020F0502020204030204" pitchFamily="34" charset="0"/>
              </a:rPr>
              <a:t> dat door het Platform reguliere vergunninghouders wordt georganiseerd. Dit keer in coproductie met de </a:t>
            </a:r>
            <a:r>
              <a:rPr lang="nl-NL" sz="1800" dirty="0" err="1">
                <a:solidFill>
                  <a:srgbClr val="000001"/>
                </a:solidFill>
                <a:latin typeface="Arial" panose="020B0604020202020204" pitchFamily="34" charset="0"/>
                <a:ea typeface="Calibri" panose="020F0502020204030204" pitchFamily="34" charset="0"/>
              </a:rPr>
              <a:t>faculty</a:t>
            </a:r>
            <a:r>
              <a:rPr lang="nl-NL" sz="1800" dirty="0">
                <a:solidFill>
                  <a:srgbClr val="000001"/>
                </a:solidFill>
                <a:latin typeface="Arial" panose="020B0604020202020204" pitchFamily="34" charset="0"/>
                <a:ea typeface="Calibri" panose="020F0502020204030204" pitchFamily="34" charset="0"/>
              </a:rPr>
              <a:t> Audit &amp; </a:t>
            </a:r>
            <a:br>
              <a:rPr lang="nl-NL" sz="1800" dirty="0">
                <a:solidFill>
                  <a:srgbClr val="000001"/>
                </a:solidFill>
                <a:latin typeface="Arial" panose="020B0604020202020204" pitchFamily="34" charset="0"/>
                <a:ea typeface="Calibri" panose="020F0502020204030204" pitchFamily="34" charset="0"/>
              </a:rPr>
            </a:br>
            <a:r>
              <a:rPr lang="nl-NL" sz="1800" dirty="0">
                <a:solidFill>
                  <a:srgbClr val="000001"/>
                </a:solidFill>
                <a:latin typeface="Arial" panose="020B0604020202020204" pitchFamily="34" charset="0"/>
                <a:ea typeface="Calibri" panose="020F0502020204030204" pitchFamily="34" charset="0"/>
              </a:rPr>
              <a:t>Assurance. </a:t>
            </a:r>
          </a:p>
          <a:p>
            <a:r>
              <a:rPr lang="nl-NL" sz="1800" dirty="0">
                <a:solidFill>
                  <a:srgbClr val="000001"/>
                </a:solidFill>
                <a:latin typeface="Arial" panose="020B0604020202020204" pitchFamily="34" charset="0"/>
                <a:ea typeface="Calibri" panose="020F0502020204030204" pitchFamily="34" charset="0"/>
              </a:rPr>
              <a:t>Standaard 315 is gewijzigd en deze wijzigingen veranderen de aanpak van de risicoanalyse. Dat heeft grote gevolgen voor de planning en uitvoering van uw controlewerkzaamheden. </a:t>
            </a:r>
          </a:p>
          <a:p>
            <a:r>
              <a:rPr lang="nl-NL" sz="1800" dirty="0">
                <a:solidFill>
                  <a:srgbClr val="000001"/>
                </a:solidFill>
                <a:latin typeface="Arial" panose="020B0604020202020204" pitchFamily="34" charset="0"/>
                <a:ea typeface="Calibri" panose="020F0502020204030204" pitchFamily="34" charset="0"/>
              </a:rPr>
              <a:t>In dit </a:t>
            </a:r>
            <a:r>
              <a:rPr lang="nl-NL" sz="1800" dirty="0" err="1">
                <a:solidFill>
                  <a:srgbClr val="000001"/>
                </a:solidFill>
                <a:latin typeface="Arial" panose="020B0604020202020204" pitchFamily="34" charset="0"/>
                <a:ea typeface="Calibri" panose="020F0502020204030204" pitchFamily="34" charset="0"/>
              </a:rPr>
              <a:t>webinar</a:t>
            </a:r>
            <a:r>
              <a:rPr lang="nl-NL" sz="1800" dirty="0">
                <a:solidFill>
                  <a:srgbClr val="000001"/>
                </a:solidFill>
                <a:latin typeface="Arial" panose="020B0604020202020204" pitchFamily="34" charset="0"/>
                <a:ea typeface="Calibri" panose="020F0502020204030204" pitchFamily="34" charset="0"/>
              </a:rPr>
              <a:t> gaan we in op de praktische consequenties van de wijzigingen in deze Standaard.</a:t>
            </a:r>
          </a:p>
          <a:p>
            <a:r>
              <a:rPr lang="nl-NL" sz="1800" dirty="0">
                <a:solidFill>
                  <a:srgbClr val="000001"/>
                </a:solidFill>
                <a:latin typeface="Arial" panose="020B0604020202020204" pitchFamily="34" charset="0"/>
                <a:ea typeface="Calibri" panose="020F0502020204030204" pitchFamily="34" charset="0"/>
                <a:cs typeface="Times New Roman" panose="02020603050405020304" pitchFamily="18" charset="0"/>
              </a:rPr>
              <a:t>Wij willen u bewust maken van de komende wijzigingen, zodat u zich kunt voorbereiden op de noodzakelijke werkzaamheden. </a:t>
            </a:r>
          </a:p>
          <a:p>
            <a:r>
              <a:rPr lang="nl-NL" sz="1800" dirty="0">
                <a:solidFill>
                  <a:srgbClr val="000001"/>
                </a:solidFill>
                <a:latin typeface="Arial" panose="020B0604020202020204" pitchFamily="34" charset="0"/>
                <a:ea typeface="Calibri" panose="020F0502020204030204" pitchFamily="34" charset="0"/>
                <a:cs typeface="Times New Roman" panose="02020603050405020304" pitchFamily="18" charset="0"/>
              </a:rPr>
              <a:t>We hebben vandaag een drietal inleiders. Uw vragen of opmerkingen kunt u in de chat zetten. Na iedere inleiding is er ruim de gelegenheid om uw vragen te beantwoorden.</a:t>
            </a:r>
          </a:p>
          <a:p>
            <a:r>
              <a:rPr lang="nl-NL" dirty="0"/>
              <a:t>U ziet op deze slide de namen van de inleiders en de onderwerpen die zij gaan behandelen. Ik ga dit niet voorlezen, maar geef graag het woord aan Anton Lok, bestuurslid van de </a:t>
            </a:r>
            <a:r>
              <a:rPr lang="nl-NL" dirty="0" err="1"/>
              <a:t>faculty</a:t>
            </a:r>
            <a:r>
              <a:rPr lang="nl-NL" dirty="0"/>
              <a:t> Audit &amp; Assurance. </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2</a:t>
            </a:fld>
            <a:endParaRPr lang="nl-NL"/>
          </a:p>
        </p:txBody>
      </p:sp>
    </p:spTree>
    <p:extLst>
      <p:ext uri="{BB962C8B-B14F-4D97-AF65-F5344CB8AC3E}">
        <p14:creationId xmlns:p14="http://schemas.microsoft.com/office/powerpoint/2010/main" val="14802391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41</a:t>
            </a:fld>
            <a:endParaRPr lang="nl-NL"/>
          </a:p>
        </p:txBody>
      </p:sp>
    </p:spTree>
    <p:extLst>
      <p:ext uri="{BB962C8B-B14F-4D97-AF65-F5344CB8AC3E}">
        <p14:creationId xmlns:p14="http://schemas.microsoft.com/office/powerpoint/2010/main" val="8457463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42</a:t>
            </a:fld>
            <a:endParaRPr lang="nl-NL"/>
          </a:p>
        </p:txBody>
      </p:sp>
    </p:spTree>
    <p:extLst>
      <p:ext uri="{BB962C8B-B14F-4D97-AF65-F5344CB8AC3E}">
        <p14:creationId xmlns:p14="http://schemas.microsoft.com/office/powerpoint/2010/main" val="9199542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45</a:t>
            </a:fld>
            <a:endParaRPr lang="nl-NL"/>
          </a:p>
        </p:txBody>
      </p:sp>
    </p:spTree>
    <p:extLst>
      <p:ext uri="{BB962C8B-B14F-4D97-AF65-F5344CB8AC3E}">
        <p14:creationId xmlns:p14="http://schemas.microsoft.com/office/powerpoint/2010/main" val="162384501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Gedragscomponenten benoemen</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46</a:t>
            </a:fld>
            <a:endParaRPr lang="nl-NL"/>
          </a:p>
        </p:txBody>
      </p:sp>
    </p:spTree>
    <p:extLst>
      <p:ext uri="{BB962C8B-B14F-4D97-AF65-F5344CB8AC3E}">
        <p14:creationId xmlns:p14="http://schemas.microsoft.com/office/powerpoint/2010/main" val="219315239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50</a:t>
            </a:fld>
            <a:endParaRPr lang="nl-NL"/>
          </a:p>
        </p:txBody>
      </p:sp>
    </p:spTree>
    <p:extLst>
      <p:ext uri="{BB962C8B-B14F-4D97-AF65-F5344CB8AC3E}">
        <p14:creationId xmlns:p14="http://schemas.microsoft.com/office/powerpoint/2010/main" val="77297696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pPr defTabSz="924458">
              <a:defRPr/>
            </a:pPr>
            <a:fld id="{C1CBBF43-8E27-409C-BAE2-BDC352B21CFE}" type="slidenum">
              <a:rPr lang="nl-NL">
                <a:solidFill>
                  <a:prstClr val="black"/>
                </a:solidFill>
                <a:latin typeface="Calibri" panose="020F0502020204030204"/>
              </a:rPr>
              <a:pPr defTabSz="924458">
                <a:defRPr/>
              </a:pPr>
              <a:t>51</a:t>
            </a:fld>
            <a:endParaRPr lang="nl-NL">
              <a:solidFill>
                <a:prstClr val="black"/>
              </a:solidFill>
              <a:latin typeface="Calibri" panose="020F0502020204030204"/>
            </a:endParaRPr>
          </a:p>
        </p:txBody>
      </p:sp>
    </p:spTree>
    <p:extLst>
      <p:ext uri="{BB962C8B-B14F-4D97-AF65-F5344CB8AC3E}">
        <p14:creationId xmlns:p14="http://schemas.microsoft.com/office/powerpoint/2010/main" val="6928618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3</a:t>
            </a:fld>
            <a:endParaRPr lang="nl-NL"/>
          </a:p>
        </p:txBody>
      </p:sp>
    </p:spTree>
    <p:extLst>
      <p:ext uri="{BB962C8B-B14F-4D97-AF65-F5344CB8AC3E}">
        <p14:creationId xmlns:p14="http://schemas.microsoft.com/office/powerpoint/2010/main" val="6859528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6</a:t>
            </a:fld>
            <a:endParaRPr lang="nl-NL"/>
          </a:p>
        </p:txBody>
      </p:sp>
    </p:spTree>
    <p:extLst>
      <p:ext uri="{BB962C8B-B14F-4D97-AF65-F5344CB8AC3E}">
        <p14:creationId xmlns:p14="http://schemas.microsoft.com/office/powerpoint/2010/main" val="36492232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8</a:t>
            </a:fld>
            <a:endParaRPr lang="nl-NL"/>
          </a:p>
        </p:txBody>
      </p:sp>
    </p:spTree>
    <p:extLst>
      <p:ext uri="{BB962C8B-B14F-4D97-AF65-F5344CB8AC3E}">
        <p14:creationId xmlns:p14="http://schemas.microsoft.com/office/powerpoint/2010/main" val="4017838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Gedragscomponenten benoemen</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9</a:t>
            </a:fld>
            <a:endParaRPr lang="nl-NL"/>
          </a:p>
        </p:txBody>
      </p:sp>
    </p:spTree>
    <p:extLst>
      <p:ext uri="{BB962C8B-B14F-4D97-AF65-F5344CB8AC3E}">
        <p14:creationId xmlns:p14="http://schemas.microsoft.com/office/powerpoint/2010/main" val="13508456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Gedragscomponenten benoemen</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12</a:t>
            </a:fld>
            <a:endParaRPr lang="nl-NL"/>
          </a:p>
        </p:txBody>
      </p:sp>
    </p:spTree>
    <p:extLst>
      <p:ext uri="{BB962C8B-B14F-4D97-AF65-F5344CB8AC3E}">
        <p14:creationId xmlns:p14="http://schemas.microsoft.com/office/powerpoint/2010/main" val="2609881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r>
              <a:rPr lang="nl-NL" dirty="0"/>
              <a:t>Gedragscomponenten benoemen</a:t>
            </a:r>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20</a:t>
            </a:fld>
            <a:endParaRPr lang="nl-NL"/>
          </a:p>
        </p:txBody>
      </p:sp>
    </p:spTree>
    <p:extLst>
      <p:ext uri="{BB962C8B-B14F-4D97-AF65-F5344CB8AC3E}">
        <p14:creationId xmlns:p14="http://schemas.microsoft.com/office/powerpoint/2010/main" val="38060582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1D8EC098-0BDF-4CFD-96FD-1D8216B5DC84}" type="slidenum">
              <a:rPr lang="nl-NL" smtClean="0"/>
              <a:t>24</a:t>
            </a:fld>
            <a:endParaRPr lang="nl-NL"/>
          </a:p>
        </p:txBody>
      </p:sp>
    </p:spTree>
    <p:extLst>
      <p:ext uri="{BB962C8B-B14F-4D97-AF65-F5344CB8AC3E}">
        <p14:creationId xmlns:p14="http://schemas.microsoft.com/office/powerpoint/2010/main" val="39995116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sheet-1 MET ACHTERGRONDBEE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0860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eldia">
    <p:bg>
      <p:bgPr>
        <a:blipFill dpi="0" rotWithShape="1">
          <a:blip r:embed="rId2"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el 1"/>
          <p:cNvSpPr>
            <a:spLocks noGrp="1"/>
          </p:cNvSpPr>
          <p:nvPr>
            <p:ph type="ctrTitle"/>
          </p:nvPr>
        </p:nvSpPr>
        <p:spPr>
          <a:xfrm>
            <a:off x="655544" y="1058956"/>
            <a:ext cx="7859806" cy="1301003"/>
          </a:xfrm>
        </p:spPr>
        <p:txBody>
          <a:bodyPr anchor="b"/>
          <a:lstStyle>
            <a:lvl1pPr algn="l">
              <a:defRPr sz="4500"/>
            </a:lvl1pPr>
          </a:lstStyle>
          <a:p>
            <a:r>
              <a:rPr lang="nl-NL"/>
              <a:t>Klik om stijl te bewerken</a:t>
            </a:r>
            <a:endParaRPr lang="nl-NL" dirty="0"/>
          </a:p>
        </p:txBody>
      </p:sp>
      <p:sp>
        <p:nvSpPr>
          <p:cNvPr id="3" name="Ondertitel 2"/>
          <p:cNvSpPr>
            <a:spLocks noGrp="1"/>
          </p:cNvSpPr>
          <p:nvPr>
            <p:ph type="subTitle" idx="1"/>
          </p:nvPr>
        </p:nvSpPr>
        <p:spPr>
          <a:xfrm>
            <a:off x="655543" y="2701528"/>
            <a:ext cx="7859807" cy="1241822"/>
          </a:xfrm>
        </p:spPr>
        <p:txBody>
          <a:bodyPr/>
          <a:lstStyle>
            <a:lvl1pPr marL="0" indent="0" algn="l">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nl-NL"/>
              <a:t>Klikken om de ondertitelstijl van het model te bewerken</a:t>
            </a:r>
            <a:endParaRPr lang="nl-NL" dirty="0"/>
          </a:p>
        </p:txBody>
      </p:sp>
      <p:sp>
        <p:nvSpPr>
          <p:cNvPr id="4" name="Tijdelijke aanduiding voor datum 3"/>
          <p:cNvSpPr>
            <a:spLocks noGrp="1"/>
          </p:cNvSpPr>
          <p:nvPr>
            <p:ph type="dt" sz="half" idx="10"/>
          </p:nvPr>
        </p:nvSpPr>
        <p:spPr/>
        <p:txBody>
          <a:bodyPr/>
          <a:lstStyle/>
          <a:p>
            <a:r>
              <a:rPr lang="nl-NL"/>
              <a:t>02-11-2021</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3755859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r>
              <a:rPr lang="nl-NL"/>
              <a:t>02-11-2021</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4119976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4"/>
            <a:ext cx="7886700" cy="2139553"/>
          </a:xfrm>
        </p:spPr>
        <p:txBody>
          <a:bodyPr anchor="b"/>
          <a:lstStyle>
            <a:lvl1pPr>
              <a:defRPr sz="4500"/>
            </a:lvl1pPr>
          </a:lstStyle>
          <a:p>
            <a:r>
              <a:rPr lang="nl-NL"/>
              <a:t>Klik om stijl te bewerken</a:t>
            </a:r>
          </a:p>
        </p:txBody>
      </p:sp>
      <p:sp>
        <p:nvSpPr>
          <p:cNvPr id="3" name="Tijdelijke aanduiding voor tekst 2"/>
          <p:cNvSpPr>
            <a:spLocks noGrp="1"/>
          </p:cNvSpPr>
          <p:nvPr>
            <p:ph type="body" idx="1"/>
          </p:nvPr>
        </p:nvSpPr>
        <p:spPr>
          <a:xfrm>
            <a:off x="623888" y="3442098"/>
            <a:ext cx="7886700" cy="1125140"/>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nl-NL"/>
              <a:t>Klikken om de tekststijl van het model te bewerken</a:t>
            </a:r>
          </a:p>
        </p:txBody>
      </p:sp>
      <p:sp>
        <p:nvSpPr>
          <p:cNvPr id="4" name="Tijdelijke aanduiding voor datum 3"/>
          <p:cNvSpPr>
            <a:spLocks noGrp="1"/>
          </p:cNvSpPr>
          <p:nvPr>
            <p:ph type="dt" sz="half" idx="10"/>
          </p:nvPr>
        </p:nvSpPr>
        <p:spPr/>
        <p:txBody>
          <a:bodyPr/>
          <a:lstStyle/>
          <a:p>
            <a:r>
              <a:rPr lang="nl-NL"/>
              <a:t>02-11-2021</a:t>
            </a:r>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1747457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inhoud 2"/>
          <p:cNvSpPr>
            <a:spLocks noGrp="1"/>
          </p:cNvSpPr>
          <p:nvPr>
            <p:ph sz="half" idx="1"/>
          </p:nvPr>
        </p:nvSpPr>
        <p:spPr>
          <a:xfrm>
            <a:off x="6286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29150" y="1369219"/>
            <a:ext cx="3886200" cy="3263504"/>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r>
              <a:rPr lang="nl-NL"/>
              <a:t>02-11-2021</a:t>
            </a:r>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10294740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4"/>
            <a:ext cx="7886700" cy="994172"/>
          </a:xfrm>
        </p:spPr>
        <p:txBody>
          <a:bodyPr/>
          <a:lstStyle/>
          <a:p>
            <a:r>
              <a:rPr lang="nl-NL"/>
              <a:t>Klik om stijl te bewerken</a:t>
            </a:r>
          </a:p>
        </p:txBody>
      </p:sp>
      <p:sp>
        <p:nvSpPr>
          <p:cNvPr id="3" name="Tijdelijke aanduiding voor tekst 2"/>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4" name="Tijdelijke aanduiding voor inhoud 3"/>
          <p:cNvSpPr>
            <a:spLocks noGrp="1"/>
          </p:cNvSpPr>
          <p:nvPr>
            <p:ph sz="half" idx="2"/>
          </p:nvPr>
        </p:nvSpPr>
        <p:spPr>
          <a:xfrm>
            <a:off x="629842" y="1878806"/>
            <a:ext cx="3868340"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nl-NL"/>
              <a:t>Klikken om de tekststijl van het model te bewerken</a:t>
            </a:r>
          </a:p>
        </p:txBody>
      </p:sp>
      <p:sp>
        <p:nvSpPr>
          <p:cNvPr id="6" name="Tijdelijke aanduiding voor inhoud 5"/>
          <p:cNvSpPr>
            <a:spLocks noGrp="1"/>
          </p:cNvSpPr>
          <p:nvPr>
            <p:ph sz="quarter" idx="4"/>
          </p:nvPr>
        </p:nvSpPr>
        <p:spPr>
          <a:xfrm>
            <a:off x="4629150" y="1878806"/>
            <a:ext cx="3887391" cy="2763441"/>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r>
              <a:rPr lang="nl-NL"/>
              <a:t>02-11-2021</a:t>
            </a:r>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90032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stijl te bewerken</a:t>
            </a:r>
          </a:p>
        </p:txBody>
      </p:sp>
      <p:sp>
        <p:nvSpPr>
          <p:cNvPr id="3" name="Tijdelijke aanduiding voor datum 2"/>
          <p:cNvSpPr>
            <a:spLocks noGrp="1"/>
          </p:cNvSpPr>
          <p:nvPr>
            <p:ph type="dt" sz="half" idx="10"/>
          </p:nvPr>
        </p:nvSpPr>
        <p:spPr/>
        <p:txBody>
          <a:bodyPr/>
          <a:lstStyle/>
          <a:p>
            <a:r>
              <a:rPr lang="nl-NL"/>
              <a:t>02-11-2021</a:t>
            </a:r>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4109604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r>
              <a:rPr lang="nl-NL"/>
              <a:t>02-11-2021</a:t>
            </a:r>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EE354322-214A-47FA-ACD5-295506F60FF9}" type="slidenum">
              <a:rPr lang="nl-NL" smtClean="0"/>
              <a:t>‹nr.›</a:t>
            </a:fld>
            <a:endParaRPr lang="nl-NL"/>
          </a:p>
        </p:txBody>
      </p:sp>
    </p:spTree>
    <p:extLst>
      <p:ext uri="{BB962C8B-B14F-4D97-AF65-F5344CB8AC3E}">
        <p14:creationId xmlns:p14="http://schemas.microsoft.com/office/powerpoint/2010/main" val="22006076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66684154"/>
      </p:ext>
    </p:extLst>
  </p:cSld>
  <p:clrMap bg1="lt1" tx1="dk1" bg2="lt2" tx2="dk2" accent1="accent1" accent2="accent2" accent3="accent3" accent4="accent4" accent5="accent5" accent6="accent6" hlink="hlink" folHlink="folHlink"/>
  <p:sldLayoutIdLst>
    <p:sldLayoutId id="214748370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ctr" rtl="0" eaLnBrk="1" fontAlgn="base" hangingPunct="1">
        <a:spcBef>
          <a:spcPct val="0"/>
        </a:spcBef>
        <a:spcAft>
          <a:spcPct val="0"/>
        </a:spcAft>
        <a:defRPr sz="3600" b="1" kern="1200">
          <a:solidFill>
            <a:srgbClr val="E7660E"/>
          </a:solidFill>
          <a:latin typeface="Arial" panose="020B0604020202020204" pitchFamily="34" charset="0"/>
          <a:ea typeface="+mj-ea"/>
          <a:cs typeface="Arial" panose="020B0604020202020204" pitchFamily="34" charset="0"/>
        </a:defRPr>
      </a:lvl1pPr>
      <a:lvl2pPr algn="ctr" rtl="0" eaLnBrk="1" fontAlgn="base" hangingPunct="1">
        <a:spcBef>
          <a:spcPct val="0"/>
        </a:spcBef>
        <a:spcAft>
          <a:spcPct val="0"/>
        </a:spcAft>
        <a:defRPr sz="4400">
          <a:solidFill>
            <a:schemeClr val="tx1"/>
          </a:solidFill>
          <a:latin typeface="Calibri" panose="020F0502020204030204" pitchFamily="34" charset="0"/>
        </a:defRPr>
      </a:lvl2pPr>
      <a:lvl3pPr algn="ctr" rtl="0" eaLnBrk="1" fontAlgn="base" hangingPunct="1">
        <a:spcBef>
          <a:spcPct val="0"/>
        </a:spcBef>
        <a:spcAft>
          <a:spcPct val="0"/>
        </a:spcAft>
        <a:defRPr sz="4400">
          <a:solidFill>
            <a:schemeClr val="tx1"/>
          </a:solidFill>
          <a:latin typeface="Calibri" panose="020F0502020204030204" pitchFamily="34" charset="0"/>
        </a:defRPr>
      </a:lvl3pPr>
      <a:lvl4pPr algn="ctr" rtl="0" eaLnBrk="1" fontAlgn="base" hangingPunct="1">
        <a:spcBef>
          <a:spcPct val="0"/>
        </a:spcBef>
        <a:spcAft>
          <a:spcPct val="0"/>
        </a:spcAft>
        <a:defRPr sz="4400">
          <a:solidFill>
            <a:schemeClr val="tx1"/>
          </a:solidFill>
          <a:latin typeface="Calibri" panose="020F0502020204030204" pitchFamily="34" charset="0"/>
        </a:defRPr>
      </a:lvl4pPr>
      <a:lvl5pPr algn="ctr" rtl="0" eaLnBrk="1" fontAlgn="base" hangingPunct="1">
        <a:spcBef>
          <a:spcPct val="0"/>
        </a:spcBef>
        <a:spcAft>
          <a:spcPct val="0"/>
        </a:spcAft>
        <a:defRPr sz="4400">
          <a:solidFill>
            <a:schemeClr val="tx1"/>
          </a:solidFill>
          <a:latin typeface="Calibri" panose="020F0502020204030204" pitchFamily="34" charset="0"/>
        </a:defRPr>
      </a:lvl5pPr>
      <a:lvl6pPr marL="457200" algn="ctr" rtl="0" eaLnBrk="1" fontAlgn="base" hangingPunct="1">
        <a:spcBef>
          <a:spcPct val="0"/>
        </a:spcBef>
        <a:spcAft>
          <a:spcPct val="0"/>
        </a:spcAft>
        <a:defRPr sz="4400">
          <a:solidFill>
            <a:schemeClr val="tx1"/>
          </a:solidFill>
          <a:latin typeface="Calibri" panose="020F0502020204030204" pitchFamily="34" charset="0"/>
        </a:defRPr>
      </a:lvl6pPr>
      <a:lvl7pPr marL="914400" algn="ctr" rtl="0" eaLnBrk="1" fontAlgn="base" hangingPunct="1">
        <a:spcBef>
          <a:spcPct val="0"/>
        </a:spcBef>
        <a:spcAft>
          <a:spcPct val="0"/>
        </a:spcAft>
        <a:defRPr sz="4400">
          <a:solidFill>
            <a:schemeClr val="tx1"/>
          </a:solidFill>
          <a:latin typeface="Calibri" panose="020F0502020204030204" pitchFamily="34" charset="0"/>
        </a:defRPr>
      </a:lvl7pPr>
      <a:lvl8pPr marL="1371600" algn="ctr" rtl="0" eaLnBrk="1" fontAlgn="base" hangingPunct="1">
        <a:spcBef>
          <a:spcPct val="0"/>
        </a:spcBef>
        <a:spcAft>
          <a:spcPct val="0"/>
        </a:spcAft>
        <a:defRPr sz="4400">
          <a:solidFill>
            <a:schemeClr val="tx1"/>
          </a:solidFill>
          <a:latin typeface="Calibri" panose="020F0502020204030204" pitchFamily="34" charset="0"/>
        </a:defRPr>
      </a:lvl8pPr>
      <a:lvl9pPr marL="1828800" algn="ctr" rtl="0" eaLnBrk="1" fontAlgn="base" hangingPunct="1">
        <a:spcBef>
          <a:spcPct val="0"/>
        </a:spcBef>
        <a:spcAft>
          <a:spcPct val="0"/>
        </a:spcAft>
        <a:defRPr sz="4400">
          <a:solidFill>
            <a:schemeClr val="tx1"/>
          </a:solidFill>
          <a:latin typeface="Calibri" panose="020F0502020204030204" pitchFamily="34" charset="0"/>
        </a:defRPr>
      </a:lvl9pPr>
    </p:titleStyle>
    <p:bodyStyle>
      <a:lvl1pPr marL="0" indent="0" algn="l" rtl="0" eaLnBrk="1" fontAlgn="base" hangingPunct="1">
        <a:spcBef>
          <a:spcPct val="20000"/>
        </a:spcBef>
        <a:spcAft>
          <a:spcPct val="0"/>
        </a:spcAft>
        <a:buFont typeface="Arial" panose="020B0604020202020204" pitchFamily="34" charset="0"/>
        <a:buNone/>
        <a:defRPr sz="3200" kern="1200">
          <a:solidFill>
            <a:schemeClr val="tx1">
              <a:lumMod val="65000"/>
              <a:lumOff val="35000"/>
            </a:schemeClr>
          </a:solidFill>
          <a:latin typeface="Arial" panose="020B0604020202020204" pitchFamily="34" charset="0"/>
          <a:ea typeface="+mn-ea"/>
          <a:cs typeface="Arial" panose="020B0604020202020204" pitchFamily="34" charset="0"/>
        </a:defRPr>
      </a:lvl1pPr>
      <a:lvl2pPr marL="742950" indent="-285750" algn="l" rtl="0" eaLnBrk="1" fontAlgn="base" hangingPunct="1">
        <a:spcBef>
          <a:spcPct val="20000"/>
        </a:spcBef>
        <a:spcAft>
          <a:spcPct val="0"/>
        </a:spcAft>
        <a:buFont typeface="Arial" panose="020B0604020202020204" pitchFamily="34" charset="0"/>
        <a:buChar char="–"/>
        <a:defRPr sz="28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rtl="0" eaLnBrk="1" fontAlgn="base" hangingPunct="1">
        <a:spcBef>
          <a:spcPct val="20000"/>
        </a:spcBef>
        <a:spcAft>
          <a:spcPct val="0"/>
        </a:spcAft>
        <a:buFont typeface="Arial" panose="020B0604020202020204" pitchFamily="34" charset="0"/>
        <a:buChar char="•"/>
        <a:defRPr sz="24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rtl="0" eaLnBrk="1" fontAlgn="base" hangingPunct="1">
        <a:spcBef>
          <a:spcPct val="20000"/>
        </a:spcBef>
        <a:spcAft>
          <a:spcPct val="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rtl="0" eaLnBrk="1" fontAlgn="base" hangingPunct="1">
        <a:spcBef>
          <a:spcPct val="20000"/>
        </a:spcBef>
        <a:spcAft>
          <a:spcPct val="0"/>
        </a:spcAft>
        <a:buFont typeface="Arial" panose="020B0604020202020204" pitchFamily="34" charset="0"/>
        <a:buChar char="»"/>
        <a:defRPr sz="20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9"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28650" y="72139"/>
            <a:ext cx="7886700" cy="875879"/>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628650" y="1200151"/>
            <a:ext cx="7886700" cy="3432572"/>
          </a:xfrm>
          <a:prstGeom prst="rect">
            <a:avLst/>
          </a:prstGeom>
        </p:spPr>
        <p:txBody>
          <a:bodyPr vert="horz" lIns="91440" tIns="45720" rIns="91440" bIns="45720" rtlCol="0">
            <a:normAutofit/>
          </a:bodyPr>
          <a:lstStyle/>
          <a:p>
            <a:pPr lvl="0"/>
            <a:r>
              <a:rPr lang="nl-NL" dirty="0"/>
              <a:t>Tekststijl van het model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4" name="Tijdelijke aanduiding voor datum 3"/>
          <p:cNvSpPr>
            <a:spLocks noGrp="1"/>
          </p:cNvSpPr>
          <p:nvPr>
            <p:ph type="dt" sz="half" idx="2"/>
          </p:nvPr>
        </p:nvSpPr>
        <p:spPr>
          <a:xfrm>
            <a:off x="645461" y="4827773"/>
            <a:ext cx="816909" cy="376239"/>
          </a:xfrm>
          <a:prstGeom prst="rect">
            <a:avLst/>
          </a:prstGeom>
        </p:spPr>
        <p:txBody>
          <a:bodyPr vert="horz" lIns="91440" tIns="45720" rIns="91440" bIns="45720" rtlCol="0" anchor="ctr"/>
          <a:lstStyle>
            <a:lvl1pPr algn="l">
              <a:defRPr sz="900">
                <a:solidFill>
                  <a:schemeClr val="tx1">
                    <a:lumMod val="50000"/>
                    <a:lumOff val="50000"/>
                  </a:schemeClr>
                </a:solidFill>
              </a:defRPr>
            </a:lvl1pPr>
          </a:lstStyle>
          <a:p>
            <a:r>
              <a:rPr lang="nl-NL"/>
              <a:t>02-11-2021</a:t>
            </a:r>
          </a:p>
        </p:txBody>
      </p:sp>
      <p:sp>
        <p:nvSpPr>
          <p:cNvPr id="5" name="Tijdelijke aanduiding voor voettekst 4"/>
          <p:cNvSpPr>
            <a:spLocks noGrp="1"/>
          </p:cNvSpPr>
          <p:nvPr>
            <p:ph type="ftr" sz="quarter" idx="3"/>
          </p:nvPr>
        </p:nvSpPr>
        <p:spPr>
          <a:xfrm>
            <a:off x="4750175" y="4827774"/>
            <a:ext cx="3217207" cy="376238"/>
          </a:xfrm>
          <a:prstGeom prst="rect">
            <a:avLst/>
          </a:prstGeom>
        </p:spPr>
        <p:txBody>
          <a:bodyPr vert="horz" lIns="91440" tIns="45720" rIns="91440" bIns="45720" rtlCol="0" anchor="ctr"/>
          <a:lstStyle>
            <a:lvl1pPr algn="ctr">
              <a:defRPr sz="900">
                <a:solidFill>
                  <a:schemeClr val="tx1">
                    <a:lumMod val="50000"/>
                    <a:lumOff val="50000"/>
                  </a:schemeClr>
                </a:solidFill>
              </a:defRPr>
            </a:lvl1pPr>
          </a:lstStyle>
          <a:p>
            <a:endParaRPr lang="nl-NL" dirty="0"/>
          </a:p>
        </p:txBody>
      </p:sp>
      <p:sp>
        <p:nvSpPr>
          <p:cNvPr id="6" name="Tijdelijke aanduiding voor dianummer 5"/>
          <p:cNvSpPr>
            <a:spLocks noGrp="1"/>
          </p:cNvSpPr>
          <p:nvPr>
            <p:ph type="sldNum" sz="quarter" idx="4"/>
          </p:nvPr>
        </p:nvSpPr>
        <p:spPr>
          <a:xfrm>
            <a:off x="7967382" y="4827774"/>
            <a:ext cx="547968" cy="376238"/>
          </a:xfrm>
          <a:prstGeom prst="rect">
            <a:avLst/>
          </a:prstGeom>
        </p:spPr>
        <p:txBody>
          <a:bodyPr vert="horz" lIns="91440" tIns="45720" rIns="91440" bIns="45720" rtlCol="0" anchor="ctr"/>
          <a:lstStyle>
            <a:lvl1pPr algn="r">
              <a:defRPr sz="900">
                <a:solidFill>
                  <a:schemeClr val="tx1">
                    <a:lumMod val="50000"/>
                    <a:lumOff val="50000"/>
                  </a:schemeClr>
                </a:solidFill>
              </a:defRPr>
            </a:lvl1pPr>
          </a:lstStyle>
          <a:p>
            <a:fld id="{EE354322-214A-47FA-ACD5-295506F60FF9}" type="slidenum">
              <a:rPr lang="nl-NL" smtClean="0"/>
              <a:pPr/>
              <a:t>‹nr.›</a:t>
            </a:fld>
            <a:endParaRPr lang="nl-NL"/>
          </a:p>
        </p:txBody>
      </p:sp>
    </p:spTree>
    <p:extLst>
      <p:ext uri="{BB962C8B-B14F-4D97-AF65-F5344CB8AC3E}">
        <p14:creationId xmlns:p14="http://schemas.microsoft.com/office/powerpoint/2010/main" val="2586505662"/>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p:txStyles>
    <p:titleStyle>
      <a:lvl1pPr algn="l" defTabSz="685800" rtl="0" eaLnBrk="1" latinLnBrk="0" hangingPunct="1">
        <a:lnSpc>
          <a:spcPct val="90000"/>
        </a:lnSpc>
        <a:spcBef>
          <a:spcPct val="0"/>
        </a:spcBef>
        <a:buNone/>
        <a:defRPr sz="3300" kern="1200">
          <a:solidFill>
            <a:schemeClr val="accent2"/>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nl-NL"/>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3" Type="http://schemas.openxmlformats.org/officeDocument/2006/relationships/image" Target="../media/image34.svg"/><Relationship Id="rId7" Type="http://schemas.openxmlformats.org/officeDocument/2006/relationships/image" Target="../media/image38.svg"/><Relationship Id="rId2" Type="http://schemas.openxmlformats.org/officeDocument/2006/relationships/image" Target="../media/image33.png"/><Relationship Id="rId1" Type="http://schemas.openxmlformats.org/officeDocument/2006/relationships/slideLayout" Target="../slideLayouts/slideLayout3.xml"/><Relationship Id="rId6" Type="http://schemas.openxmlformats.org/officeDocument/2006/relationships/image" Target="../media/image37.png"/><Relationship Id="rId5" Type="http://schemas.openxmlformats.org/officeDocument/2006/relationships/image" Target="../media/image36.svg"/><Relationship Id="rId4" Type="http://schemas.openxmlformats.org/officeDocument/2006/relationships/image" Target="../media/image35.png"/></Relationships>
</file>

<file path=ppt/slides/_rels/slide32.xml.rels><?xml version="1.0" encoding="UTF-8" standalone="yes"?>
<Relationships xmlns="http://schemas.openxmlformats.org/package/2006/relationships"><Relationship Id="rId8" Type="http://schemas.openxmlformats.org/officeDocument/2006/relationships/image" Target="../media/image44.svg"/><Relationship Id="rId13" Type="http://schemas.openxmlformats.org/officeDocument/2006/relationships/image" Target="../media/image49.png"/><Relationship Id="rId3" Type="http://schemas.openxmlformats.org/officeDocument/2006/relationships/image" Target="../media/image39.png"/><Relationship Id="rId7" Type="http://schemas.openxmlformats.org/officeDocument/2006/relationships/image" Target="../media/image43.png"/><Relationship Id="rId12" Type="http://schemas.openxmlformats.org/officeDocument/2006/relationships/image" Target="../media/image48.sv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2.svg"/><Relationship Id="rId11" Type="http://schemas.openxmlformats.org/officeDocument/2006/relationships/image" Target="../media/image47.png"/><Relationship Id="rId5" Type="http://schemas.openxmlformats.org/officeDocument/2006/relationships/image" Target="../media/image41.png"/><Relationship Id="rId10" Type="http://schemas.openxmlformats.org/officeDocument/2006/relationships/image" Target="../media/image46.svg"/><Relationship Id="rId4" Type="http://schemas.openxmlformats.org/officeDocument/2006/relationships/image" Target="../media/image40.svg"/><Relationship Id="rId9" Type="http://schemas.openxmlformats.org/officeDocument/2006/relationships/image" Target="../media/image45.png"/><Relationship Id="rId14" Type="http://schemas.openxmlformats.org/officeDocument/2006/relationships/image" Target="../media/image50.svg"/></Relationships>
</file>

<file path=ppt/slides/_rels/slide33.xml.rels><?xml version="1.0" encoding="UTF-8" standalone="yes"?>
<Relationships xmlns="http://schemas.openxmlformats.org/package/2006/relationships"><Relationship Id="rId3" Type="http://schemas.openxmlformats.org/officeDocument/2006/relationships/image" Target="../media/image51.emf"/><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3.xml"/><Relationship Id="rId6" Type="http://schemas.openxmlformats.org/officeDocument/2006/relationships/image" Target="../media/image27.png"/><Relationship Id="rId11" Type="http://schemas.openxmlformats.org/officeDocument/2006/relationships/image" Target="../media/image32.svg"/><Relationship Id="rId5" Type="http://schemas.openxmlformats.org/officeDocument/2006/relationships/image" Target="../media/image26.sv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svg"/></Relationships>
</file>

<file path=ppt/slides/_rels/slide39.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41.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0.xml"/><Relationship Id="rId1" Type="http://schemas.openxmlformats.org/officeDocument/2006/relationships/slideLayout" Target="../slideLayouts/slideLayout3.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42.xml.rels><?xml version="1.0" encoding="UTF-8" standalone="yes"?>
<Relationships xmlns="http://schemas.openxmlformats.org/package/2006/relationships"><Relationship Id="rId8" Type="http://schemas.openxmlformats.org/officeDocument/2006/relationships/image" Target="../media/image57.svg"/><Relationship Id="rId3" Type="http://schemas.openxmlformats.org/officeDocument/2006/relationships/image" Target="../media/image52.png"/><Relationship Id="rId7" Type="http://schemas.openxmlformats.org/officeDocument/2006/relationships/image" Target="../media/image56.png"/><Relationship Id="rId12" Type="http://schemas.openxmlformats.org/officeDocument/2006/relationships/image" Target="../media/image61.svg"/><Relationship Id="rId2" Type="http://schemas.openxmlformats.org/officeDocument/2006/relationships/notesSlide" Target="../notesSlides/notesSlide21.xml"/><Relationship Id="rId1" Type="http://schemas.openxmlformats.org/officeDocument/2006/relationships/slideLayout" Target="../slideLayouts/slideLayout3.xml"/><Relationship Id="rId6" Type="http://schemas.openxmlformats.org/officeDocument/2006/relationships/image" Target="../media/image55.svg"/><Relationship Id="rId11" Type="http://schemas.openxmlformats.org/officeDocument/2006/relationships/image" Target="../media/image60.png"/><Relationship Id="rId5" Type="http://schemas.openxmlformats.org/officeDocument/2006/relationships/image" Target="../media/image54.png"/><Relationship Id="rId10" Type="http://schemas.openxmlformats.org/officeDocument/2006/relationships/image" Target="../media/image59.svg"/><Relationship Id="rId4" Type="http://schemas.openxmlformats.org/officeDocument/2006/relationships/image" Target="../media/image53.svg"/><Relationship Id="rId9" Type="http://schemas.openxmlformats.org/officeDocument/2006/relationships/image" Target="../media/image58.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3.xml"/><Relationship Id="rId6" Type="http://schemas.openxmlformats.org/officeDocument/2006/relationships/image" Target="../media/image7.png"/><Relationship Id="rId11" Type="http://schemas.openxmlformats.org/officeDocument/2006/relationships/image" Target="../media/image12.svg"/><Relationship Id="rId5" Type="http://schemas.openxmlformats.org/officeDocument/2006/relationships/image" Target="../media/image6.sv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svg"/></Relationships>
</file>

<file path=ppt/slides/_rels/slide5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4.xml"/><Relationship Id="rId1" Type="http://schemas.openxmlformats.org/officeDocument/2006/relationships/slideLayout" Target="../slideLayouts/slideLayout3.xml"/><Relationship Id="rId4" Type="http://schemas.openxmlformats.org/officeDocument/2006/relationships/image" Target="../media/image65.svg"/></Relationships>
</file>

<file path=ppt/slides/_rels/slide51.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430974" y="1220501"/>
            <a:ext cx="8308944" cy="2088858"/>
          </a:xfrm>
        </p:spPr>
        <p:txBody>
          <a:bodyPr>
            <a:normAutofit/>
          </a:bodyPr>
          <a:lstStyle/>
          <a:p>
            <a:r>
              <a:rPr lang="nl-NL" sz="3600" dirty="0"/>
              <a:t>Standaard 315; </a:t>
            </a:r>
            <a:br>
              <a:rPr lang="nl-NL" sz="3600" dirty="0"/>
            </a:br>
            <a:r>
              <a:rPr lang="nl-NL" sz="3600" dirty="0"/>
              <a:t>wat verandert er voor u?</a:t>
            </a:r>
          </a:p>
        </p:txBody>
      </p:sp>
      <p:sp>
        <p:nvSpPr>
          <p:cNvPr id="3" name="Ondertitel 2"/>
          <p:cNvSpPr>
            <a:spLocks noGrp="1"/>
          </p:cNvSpPr>
          <p:nvPr>
            <p:ph type="subTitle" idx="1"/>
          </p:nvPr>
        </p:nvSpPr>
        <p:spPr>
          <a:xfrm>
            <a:off x="539552" y="3075806"/>
            <a:ext cx="7859807" cy="1241822"/>
          </a:xfrm>
        </p:spPr>
        <p:txBody>
          <a:bodyPr>
            <a:normAutofit/>
          </a:bodyPr>
          <a:lstStyle/>
          <a:p>
            <a:endParaRPr lang="nl-NL" dirty="0"/>
          </a:p>
          <a:p>
            <a:endParaRPr lang="nl-NL" dirty="0"/>
          </a:p>
          <a:p>
            <a:r>
              <a:rPr lang="nl-NL" dirty="0"/>
              <a:t>25 oktober 2022 </a:t>
            </a:r>
          </a:p>
        </p:txBody>
      </p:sp>
    </p:spTree>
    <p:extLst>
      <p:ext uri="{BB962C8B-B14F-4D97-AF65-F5344CB8AC3E}">
        <p14:creationId xmlns:p14="http://schemas.microsoft.com/office/powerpoint/2010/main" val="367314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normAutofit fontScale="90000"/>
          </a:bodyPr>
          <a:lstStyle/>
          <a:p>
            <a:r>
              <a:rPr lang="nl-NL" dirty="0"/>
              <a:t>Opzet, bestaan en werking IB-maatregelen</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10</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43808" y="1241061"/>
            <a:ext cx="6048480" cy="34325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2000" dirty="0"/>
              <a:t>Onderscheid inherent risico – interne beheersingsrisico </a:t>
            </a:r>
          </a:p>
          <a:p>
            <a:r>
              <a:rPr lang="nl-NL" sz="2000" dirty="0"/>
              <a:t>Niet getoetst? Geen inschatting IB-risico</a:t>
            </a:r>
          </a:p>
          <a:p>
            <a:r>
              <a:rPr lang="nl-NL" sz="2000" dirty="0"/>
              <a:t>Inschatting risico op een afwijking van materieel belang = inherent risico </a:t>
            </a:r>
          </a:p>
          <a:p>
            <a:r>
              <a:rPr lang="nl-NL" sz="2000" dirty="0"/>
              <a:t>Begrip IB-maatregelen voorgeschreven in specifieke gevallen</a:t>
            </a:r>
            <a:endParaRPr lang="nl-NL" sz="1700" dirty="0"/>
          </a:p>
          <a:p>
            <a:r>
              <a:rPr lang="nl-NL" sz="2000" dirty="0"/>
              <a:t>Modellen waarbij ‘waarde’ wordt toegekend aan ‘opzet en bestaan’ zijn niet meer toegestaan (bijv. steekproefomvang)</a:t>
            </a:r>
            <a:endParaRPr lang="nl-NL" sz="1400" dirty="0"/>
          </a:p>
          <a:p>
            <a:pPr marL="0" indent="0">
              <a:buNone/>
            </a:pPr>
            <a:endParaRPr lang="nl-NL" sz="2000" dirty="0"/>
          </a:p>
        </p:txBody>
      </p:sp>
      <p:pic>
        <p:nvPicPr>
          <p:cNvPr id="7" name="Afbeelding 6">
            <a:extLst>
              <a:ext uri="{FF2B5EF4-FFF2-40B4-BE49-F238E27FC236}">
                <a16:creationId xmlns:a16="http://schemas.microsoft.com/office/drawing/2014/main" id="{0ECCC0A8-E1AC-A452-4315-36670D67FAC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4020" t="2274" b="1156"/>
          <a:stretch/>
        </p:blipFill>
        <p:spPr>
          <a:xfrm>
            <a:off x="0" y="2056748"/>
            <a:ext cx="2591480" cy="1739138"/>
          </a:xfrm>
          <a:prstGeom prst="rect">
            <a:avLst/>
          </a:prstGeom>
        </p:spPr>
      </p:pic>
      <p:sp>
        <p:nvSpPr>
          <p:cNvPr id="9" name="Rechthoek 8">
            <a:extLst>
              <a:ext uri="{FF2B5EF4-FFF2-40B4-BE49-F238E27FC236}">
                <a16:creationId xmlns:a16="http://schemas.microsoft.com/office/drawing/2014/main" id="{8B64630A-2687-3474-0084-FB68A276AD32}"/>
              </a:ext>
            </a:extLst>
          </p:cNvPr>
          <p:cNvSpPr/>
          <p:nvPr/>
        </p:nvSpPr>
        <p:spPr>
          <a:xfrm>
            <a:off x="-36512" y="2067694"/>
            <a:ext cx="2665559" cy="17793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195139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C7DBA-B5C9-2067-91B3-1E0F00ABCBC9}"/>
              </a:ext>
            </a:extLst>
          </p:cNvPr>
          <p:cNvSpPr>
            <a:spLocks noGrp="1"/>
          </p:cNvSpPr>
          <p:nvPr>
            <p:ph type="title"/>
          </p:nvPr>
        </p:nvSpPr>
        <p:spPr/>
        <p:txBody>
          <a:bodyPr>
            <a:normAutofit fontScale="90000"/>
          </a:bodyPr>
          <a:lstStyle/>
          <a:p>
            <a:r>
              <a:rPr lang="nl-NL" dirty="0"/>
              <a:t>En wat is er nu anders: kennis van de entiteit</a:t>
            </a:r>
          </a:p>
        </p:txBody>
      </p:sp>
      <p:sp>
        <p:nvSpPr>
          <p:cNvPr id="7" name="Tijdelijke aanduiding voor tekst 2">
            <a:extLst>
              <a:ext uri="{FF2B5EF4-FFF2-40B4-BE49-F238E27FC236}">
                <a16:creationId xmlns:a16="http://schemas.microsoft.com/office/drawing/2014/main" id="{BF92178F-B8E6-BC98-ADE3-128620EE543D}"/>
              </a:ext>
            </a:extLst>
          </p:cNvPr>
          <p:cNvSpPr txBox="1">
            <a:spLocks/>
          </p:cNvSpPr>
          <p:nvPr/>
        </p:nvSpPr>
        <p:spPr>
          <a:xfrm>
            <a:off x="2844000" y="1131590"/>
            <a:ext cx="5863617" cy="3600400"/>
          </a:xfrm>
          <a:prstGeom prst="rect">
            <a:avLst/>
          </a:prstGeom>
        </p:spPr>
        <p:txBody>
          <a:bodyPr/>
          <a:lstStyle>
            <a:lvl1pPr marL="0" indent="0" algn="l" defTabSz="685800" rtl="0" eaLnBrk="1" latinLnBrk="0" hangingPunct="1">
              <a:lnSpc>
                <a:spcPts val="3060"/>
              </a:lnSpc>
              <a:spcBef>
                <a:spcPts val="750"/>
              </a:spcBef>
              <a:buFontTx/>
              <a:buNone/>
              <a:defRPr sz="1800" b="0" i="0" kern="1200">
                <a:solidFill>
                  <a:schemeClr val="tx1"/>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nl-NL" sz="2000" dirty="0">
                <a:solidFill>
                  <a:schemeClr val="tx2"/>
                </a:solidFill>
                <a:latin typeface="+mn-lt"/>
              </a:rPr>
              <a:t>Inzicht verkrijgen in “… de mate waarin het bedrijfsmodel het gebruik van IT integreert”</a:t>
            </a:r>
          </a:p>
          <a:p>
            <a:pPr marL="285750" indent="-285750">
              <a:lnSpc>
                <a:spcPct val="90000"/>
              </a:lnSpc>
              <a:buFont typeface="Arial" panose="020B0604020202020204" pitchFamily="34" charset="0"/>
              <a:buChar char="•"/>
            </a:pPr>
            <a:endParaRPr lang="nl-NL" sz="1200" dirty="0">
              <a:solidFill>
                <a:schemeClr val="tx2"/>
              </a:solidFill>
              <a:latin typeface="+mn-lt"/>
            </a:endParaRPr>
          </a:p>
          <a:p>
            <a:pPr marL="285750" indent="-285750">
              <a:lnSpc>
                <a:spcPct val="90000"/>
              </a:lnSpc>
              <a:buFont typeface="Arial" panose="020B0604020202020204" pitchFamily="34" charset="0"/>
              <a:buChar char="•"/>
            </a:pPr>
            <a:r>
              <a:rPr lang="nl-NL" sz="2000" dirty="0">
                <a:solidFill>
                  <a:schemeClr val="tx2"/>
                </a:solidFill>
                <a:latin typeface="+mn-lt"/>
              </a:rPr>
              <a:t>Inzicht in hoe informatie door het informatiesysteem wordt verwerkt, inclusief hoe transacties worden geïnitieerd en informatie daarover wordt vastgelegd, verwerkt, gecorrigeerd en opgenomen in grootboek en financiële overzichten</a:t>
            </a:r>
          </a:p>
          <a:p>
            <a:pPr marL="285750" indent="-285750">
              <a:lnSpc>
                <a:spcPct val="90000"/>
              </a:lnSpc>
              <a:buFont typeface="Arial" panose="020B0604020202020204" pitchFamily="34" charset="0"/>
              <a:buChar char="•"/>
            </a:pPr>
            <a:endParaRPr lang="nl-NL" sz="1200" dirty="0">
              <a:solidFill>
                <a:schemeClr val="tx2"/>
              </a:solidFill>
              <a:latin typeface="+mn-lt"/>
            </a:endParaRPr>
          </a:p>
          <a:p>
            <a:pPr marL="285750" indent="-285750">
              <a:lnSpc>
                <a:spcPct val="90000"/>
              </a:lnSpc>
              <a:buFont typeface="Arial" panose="020B0604020202020204" pitchFamily="34" charset="0"/>
              <a:buChar char="•"/>
            </a:pPr>
            <a:r>
              <a:rPr lang="nl-NL" sz="2000" dirty="0">
                <a:solidFill>
                  <a:schemeClr val="tx2"/>
                </a:solidFill>
                <a:latin typeface="+mn-lt"/>
              </a:rPr>
              <a:t>Dit betekent veel meer details dan we gewend zijn!</a:t>
            </a:r>
          </a:p>
        </p:txBody>
      </p:sp>
      <p:grpSp>
        <p:nvGrpSpPr>
          <p:cNvPr id="8" name="Groep 7">
            <a:extLst>
              <a:ext uri="{FF2B5EF4-FFF2-40B4-BE49-F238E27FC236}">
                <a16:creationId xmlns:a16="http://schemas.microsoft.com/office/drawing/2014/main" id="{E20E33F0-9D87-E220-358C-4ED0A56E38EE}"/>
              </a:ext>
            </a:extLst>
          </p:cNvPr>
          <p:cNvGrpSpPr/>
          <p:nvPr/>
        </p:nvGrpSpPr>
        <p:grpSpPr>
          <a:xfrm>
            <a:off x="-36512" y="2067694"/>
            <a:ext cx="2700000" cy="1779306"/>
            <a:chOff x="-36512" y="2067694"/>
            <a:chExt cx="2700000" cy="1779306"/>
          </a:xfrm>
        </p:grpSpPr>
        <p:pic>
          <p:nvPicPr>
            <p:cNvPr id="6" name="Afbeelding 5" descr="Afbeelding met binnen&#10;&#10;Automatisch gegenereerde beschrijving">
              <a:extLst>
                <a:ext uri="{FF2B5EF4-FFF2-40B4-BE49-F238E27FC236}">
                  <a16:creationId xmlns:a16="http://schemas.microsoft.com/office/drawing/2014/main" id="{86908095-B8FE-054D-D9AB-45DDAD8FC14E}"/>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36512" y="2067694"/>
              <a:ext cx="2700000" cy="1778537"/>
            </a:xfrm>
            <a:prstGeom prst="rect">
              <a:avLst/>
            </a:prstGeom>
          </p:spPr>
        </p:pic>
        <p:sp>
          <p:nvSpPr>
            <p:cNvPr id="5" name="Rechthoek 4">
              <a:extLst>
                <a:ext uri="{FF2B5EF4-FFF2-40B4-BE49-F238E27FC236}">
                  <a16:creationId xmlns:a16="http://schemas.microsoft.com/office/drawing/2014/main" id="{B50A09E0-F508-3958-19C8-869B5FCB0E1B}"/>
                </a:ext>
              </a:extLst>
            </p:cNvPr>
            <p:cNvSpPr/>
            <p:nvPr/>
          </p:nvSpPr>
          <p:spPr>
            <a:xfrm>
              <a:off x="-36512" y="2067694"/>
              <a:ext cx="2665559" cy="17793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285733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endParaRPr lang="nl-NL" sz="3600" b="1" dirty="0">
              <a:solidFill>
                <a:schemeClr val="accent2"/>
              </a:solidFill>
            </a:endParaRPr>
          </a:p>
          <a:p>
            <a:pPr marL="0" indent="0" algn="ctr">
              <a:buNone/>
            </a:pPr>
            <a:r>
              <a:rPr lang="nl-NL" sz="3600" b="1" dirty="0">
                <a:solidFill>
                  <a:schemeClr val="accent2"/>
                </a:solidFill>
              </a:rPr>
              <a:t>Wat betekent dit in de praktijk?</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12</a:t>
            </a:fld>
            <a:endParaRPr lang="nl-NL"/>
          </a:p>
        </p:txBody>
      </p:sp>
    </p:spTree>
    <p:extLst>
      <p:ext uri="{BB962C8B-B14F-4D97-AF65-F5344CB8AC3E}">
        <p14:creationId xmlns:p14="http://schemas.microsoft.com/office/powerpoint/2010/main" val="1745002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normAutofit/>
          </a:bodyPr>
          <a:lstStyle/>
          <a:p>
            <a:r>
              <a:rPr lang="nl-NL" dirty="0"/>
              <a:t>Kennis van de entiteit</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13</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44000" y="1200151"/>
            <a:ext cx="5832456" cy="34325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2000" dirty="0"/>
              <a:t>Componenten interne beheersing: </a:t>
            </a:r>
          </a:p>
          <a:p>
            <a:pPr lvl="1"/>
            <a:r>
              <a:rPr lang="nl-NL" sz="1700" dirty="0"/>
              <a:t>Interne beheersingsomgeving</a:t>
            </a:r>
          </a:p>
          <a:p>
            <a:pPr lvl="1"/>
            <a:r>
              <a:rPr lang="nl-NL" sz="1700" dirty="0"/>
              <a:t>Risico-inschattingsproces</a:t>
            </a:r>
          </a:p>
          <a:p>
            <a:pPr lvl="1"/>
            <a:r>
              <a:rPr lang="nl-NL" sz="1700" dirty="0"/>
              <a:t>Monitoring van het interne beheersingssysteem</a:t>
            </a:r>
          </a:p>
          <a:p>
            <a:pPr lvl="1"/>
            <a:r>
              <a:rPr lang="nl-NL" sz="1700" dirty="0"/>
              <a:t>Informatiesysteem en communicatie</a:t>
            </a:r>
          </a:p>
          <a:p>
            <a:pPr lvl="1"/>
            <a:r>
              <a:rPr lang="nl-NL" sz="1700" dirty="0"/>
              <a:t>Interne beheersingsactiviteiten</a:t>
            </a:r>
          </a:p>
          <a:p>
            <a:r>
              <a:rPr lang="nl-NL" sz="2000" dirty="0"/>
              <a:t>4 van de 5 componenten: inzicht en evaluatie op hoofdniveau</a:t>
            </a:r>
          </a:p>
          <a:p>
            <a:r>
              <a:rPr lang="nl-NL" sz="2000" dirty="0"/>
              <a:t>Tekortkomingen kunnen leiden tot een risico op een afwijking van materieel belang op niveau van de jaarrekening</a:t>
            </a:r>
          </a:p>
          <a:p>
            <a:pPr marL="0" indent="0">
              <a:buNone/>
            </a:pPr>
            <a:endParaRPr lang="nl-NL" sz="2000" dirty="0"/>
          </a:p>
        </p:txBody>
      </p:sp>
      <p:pic>
        <p:nvPicPr>
          <p:cNvPr id="8" name="Afbeelding 7">
            <a:extLst>
              <a:ext uri="{FF2B5EF4-FFF2-40B4-BE49-F238E27FC236}">
                <a16:creationId xmlns:a16="http://schemas.microsoft.com/office/drawing/2014/main" id="{5093FA79-6AD3-C927-61AE-E7C921F14B7E}"/>
              </a:ext>
            </a:extLst>
          </p:cNvPr>
          <p:cNvPicPr>
            <a:picLocks noChangeAspect="1"/>
          </p:cNvPicPr>
          <p:nvPr/>
        </p:nvPicPr>
        <p:blipFill>
          <a:blip r:embed="rId2"/>
          <a:stretch>
            <a:fillRect/>
          </a:stretch>
        </p:blipFill>
        <p:spPr>
          <a:xfrm>
            <a:off x="107504" y="1875507"/>
            <a:ext cx="2592288" cy="2081859"/>
          </a:xfrm>
          <a:prstGeom prst="rect">
            <a:avLst/>
          </a:prstGeom>
        </p:spPr>
      </p:pic>
    </p:spTree>
    <p:extLst>
      <p:ext uri="{BB962C8B-B14F-4D97-AF65-F5344CB8AC3E}">
        <p14:creationId xmlns:p14="http://schemas.microsoft.com/office/powerpoint/2010/main" val="40373957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C7DBA-B5C9-2067-91B3-1E0F00ABCBC9}"/>
              </a:ext>
            </a:extLst>
          </p:cNvPr>
          <p:cNvSpPr>
            <a:spLocks noGrp="1"/>
          </p:cNvSpPr>
          <p:nvPr>
            <p:ph type="title"/>
          </p:nvPr>
        </p:nvSpPr>
        <p:spPr/>
        <p:txBody>
          <a:bodyPr>
            <a:normAutofit fontScale="90000"/>
          </a:bodyPr>
          <a:lstStyle/>
          <a:p>
            <a:r>
              <a:rPr lang="nl-NL" dirty="0"/>
              <a:t>En wat is er nu anders: termen en definities</a:t>
            </a:r>
          </a:p>
        </p:txBody>
      </p:sp>
      <p:sp>
        <p:nvSpPr>
          <p:cNvPr id="4" name="Tijdelijke aanduiding voor tekst 2">
            <a:extLst>
              <a:ext uri="{FF2B5EF4-FFF2-40B4-BE49-F238E27FC236}">
                <a16:creationId xmlns:a16="http://schemas.microsoft.com/office/drawing/2014/main" id="{625BCE06-FB6F-26E9-8DB9-A249DDDB8148}"/>
              </a:ext>
            </a:extLst>
          </p:cNvPr>
          <p:cNvSpPr txBox="1">
            <a:spLocks/>
          </p:cNvSpPr>
          <p:nvPr/>
        </p:nvSpPr>
        <p:spPr>
          <a:xfrm>
            <a:off x="2844000" y="1347614"/>
            <a:ext cx="6025969" cy="3587847"/>
          </a:xfrm>
          <a:prstGeom prst="rect">
            <a:avLst/>
          </a:prstGeom>
        </p:spPr>
        <p:txBody>
          <a:bodyPr/>
          <a:lstStyle>
            <a:lvl1pPr marL="0" indent="0" algn="l" defTabSz="685800" rtl="0" eaLnBrk="1" latinLnBrk="0" hangingPunct="1">
              <a:lnSpc>
                <a:spcPts val="3060"/>
              </a:lnSpc>
              <a:spcBef>
                <a:spcPts val="750"/>
              </a:spcBef>
              <a:buFontTx/>
              <a:buNone/>
              <a:defRPr sz="1800" b="0" i="0" kern="1200">
                <a:solidFill>
                  <a:schemeClr val="tx1"/>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2000" b="0" i="0" kern="1200">
                <a:solidFill>
                  <a:schemeClr val="tx1"/>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lnSpc>
                <a:spcPct val="90000"/>
              </a:lnSpc>
              <a:buFont typeface="Arial" panose="020B0604020202020204" pitchFamily="34" charset="0"/>
              <a:buChar char="•"/>
            </a:pPr>
            <a:r>
              <a:rPr lang="nl-NL" sz="2000" dirty="0">
                <a:solidFill>
                  <a:schemeClr val="tx2"/>
                </a:solidFill>
                <a:latin typeface="+mn-lt"/>
              </a:rPr>
              <a:t>Significant risico</a:t>
            </a:r>
          </a:p>
          <a:p>
            <a:pPr marL="285750" indent="-285750">
              <a:lnSpc>
                <a:spcPct val="90000"/>
              </a:lnSpc>
              <a:buFont typeface="Arial" panose="020B0604020202020204" pitchFamily="34" charset="0"/>
              <a:buChar char="•"/>
            </a:pPr>
            <a:r>
              <a:rPr lang="nl-NL" sz="2000" dirty="0">
                <a:solidFill>
                  <a:schemeClr val="tx2"/>
                </a:solidFill>
                <a:latin typeface="+mn-lt"/>
              </a:rPr>
              <a:t>Risico’s waarvoor gegevensgerichte werkzaamheden alleen niet voldoende en geschikte controle-informatie kunnen verschaffen</a:t>
            </a:r>
          </a:p>
          <a:p>
            <a:pPr marL="285750" indent="-285750">
              <a:lnSpc>
                <a:spcPct val="90000"/>
              </a:lnSpc>
              <a:buFont typeface="Arial" panose="020B0604020202020204" pitchFamily="34" charset="0"/>
              <a:buChar char="•"/>
            </a:pPr>
            <a:r>
              <a:rPr lang="nl-NL" sz="2000" dirty="0">
                <a:solidFill>
                  <a:schemeClr val="tx2"/>
                </a:solidFill>
                <a:latin typeface="+mn-lt"/>
              </a:rPr>
              <a:t>Inherente risicofactoren en spectrum van inherente risico’s</a:t>
            </a:r>
          </a:p>
          <a:p>
            <a:pPr marL="285750" indent="-285750">
              <a:lnSpc>
                <a:spcPct val="90000"/>
              </a:lnSpc>
              <a:buFont typeface="Arial" panose="020B0604020202020204" pitchFamily="34" charset="0"/>
              <a:buChar char="•"/>
            </a:pPr>
            <a:r>
              <a:rPr lang="nl-NL" sz="2000" dirty="0">
                <a:solidFill>
                  <a:schemeClr val="tx2"/>
                </a:solidFill>
                <a:latin typeface="+mn-lt"/>
              </a:rPr>
              <a:t>Risico’s die voortkomen uit het gebruik van IT</a:t>
            </a:r>
          </a:p>
          <a:p>
            <a:pPr marL="285750" indent="-285750">
              <a:lnSpc>
                <a:spcPct val="90000"/>
              </a:lnSpc>
              <a:buFont typeface="Arial" panose="020B0604020202020204" pitchFamily="34" charset="0"/>
              <a:buChar char="•"/>
            </a:pPr>
            <a:r>
              <a:rPr lang="nl-NL" sz="2000" dirty="0">
                <a:solidFill>
                  <a:schemeClr val="tx2"/>
                </a:solidFill>
                <a:latin typeface="+mn-lt"/>
              </a:rPr>
              <a:t>Beheersingsmaatregelen gericht op niet-standaard journaalposten en met betrekking tot informatieverwerking</a:t>
            </a:r>
            <a:endParaRPr lang="en-US" sz="2000" dirty="0">
              <a:solidFill>
                <a:schemeClr val="tx2"/>
              </a:solidFill>
              <a:latin typeface="+mn-lt"/>
              <a:ea typeface="Roboto" panose="02000000000000000000" pitchFamily="2" charset="0"/>
            </a:endParaRPr>
          </a:p>
          <a:p>
            <a:pPr marL="285750" indent="-285750">
              <a:lnSpc>
                <a:spcPct val="90000"/>
              </a:lnSpc>
              <a:buFont typeface="Arial" panose="020B0604020202020204" pitchFamily="34" charset="0"/>
              <a:buChar char="•"/>
            </a:pPr>
            <a:endParaRPr lang="nl-NL" sz="2000" dirty="0">
              <a:solidFill>
                <a:schemeClr val="tx2"/>
              </a:solidFill>
              <a:latin typeface="+mn-lt"/>
            </a:endParaRPr>
          </a:p>
          <a:p>
            <a:pPr marL="285750" indent="-285750">
              <a:lnSpc>
                <a:spcPct val="90000"/>
              </a:lnSpc>
              <a:buFont typeface="Arial" panose="020B0604020202020204" pitchFamily="34" charset="0"/>
              <a:buChar char="•"/>
            </a:pPr>
            <a:endParaRPr lang="nl-NL" sz="2000" dirty="0">
              <a:solidFill>
                <a:schemeClr val="tx2"/>
              </a:solidFill>
              <a:latin typeface="+mn-lt"/>
            </a:endParaRPr>
          </a:p>
        </p:txBody>
      </p:sp>
      <p:grpSp>
        <p:nvGrpSpPr>
          <p:cNvPr id="8" name="Groep 7">
            <a:extLst>
              <a:ext uri="{FF2B5EF4-FFF2-40B4-BE49-F238E27FC236}">
                <a16:creationId xmlns:a16="http://schemas.microsoft.com/office/drawing/2014/main" id="{0B87D5FC-9C16-99CD-FD18-1DBB777EAFC5}"/>
              </a:ext>
            </a:extLst>
          </p:cNvPr>
          <p:cNvGrpSpPr/>
          <p:nvPr/>
        </p:nvGrpSpPr>
        <p:grpSpPr>
          <a:xfrm>
            <a:off x="-36512" y="2055087"/>
            <a:ext cx="2700512" cy="1808952"/>
            <a:chOff x="-36512" y="2055087"/>
            <a:chExt cx="2700512" cy="1808952"/>
          </a:xfrm>
        </p:grpSpPr>
        <p:pic>
          <p:nvPicPr>
            <p:cNvPr id="3" name="Afbeelding 2" descr="Afbeelding met tekst&#10;&#10;Automatisch gegenereerde beschrijving">
              <a:extLst>
                <a:ext uri="{FF2B5EF4-FFF2-40B4-BE49-F238E27FC236}">
                  <a16:creationId xmlns:a16="http://schemas.microsoft.com/office/drawing/2014/main" id="{B4C27735-1454-A5A0-45AD-FA33906C36B9}"/>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2055087"/>
              <a:ext cx="2664000" cy="1808952"/>
            </a:xfrm>
            <a:prstGeom prst="rect">
              <a:avLst/>
            </a:prstGeom>
          </p:spPr>
        </p:pic>
        <p:sp>
          <p:nvSpPr>
            <p:cNvPr id="7" name="Rechthoek 6">
              <a:extLst>
                <a:ext uri="{FF2B5EF4-FFF2-40B4-BE49-F238E27FC236}">
                  <a16:creationId xmlns:a16="http://schemas.microsoft.com/office/drawing/2014/main" id="{0E265722-8BF8-144B-7260-BE194C6E66BD}"/>
                </a:ext>
              </a:extLst>
            </p:cNvPr>
            <p:cNvSpPr/>
            <p:nvPr/>
          </p:nvSpPr>
          <p:spPr>
            <a:xfrm>
              <a:off x="-36512" y="2067694"/>
              <a:ext cx="2665559" cy="17793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3830418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8F87D-8ACD-085F-E13A-12077B8801B0}"/>
              </a:ext>
            </a:extLst>
          </p:cNvPr>
          <p:cNvSpPr>
            <a:spLocks noGrp="1"/>
          </p:cNvSpPr>
          <p:nvPr>
            <p:ph type="title"/>
          </p:nvPr>
        </p:nvSpPr>
        <p:spPr/>
        <p:txBody>
          <a:bodyPr/>
          <a:lstStyle/>
          <a:p>
            <a:r>
              <a:rPr lang="nl-NL" dirty="0"/>
              <a:t>Nieuwe definitie significant risico</a:t>
            </a:r>
          </a:p>
        </p:txBody>
      </p:sp>
      <p:sp>
        <p:nvSpPr>
          <p:cNvPr id="12" name="Tijdelijke aanduiding voor inhoud 11">
            <a:extLst>
              <a:ext uri="{FF2B5EF4-FFF2-40B4-BE49-F238E27FC236}">
                <a16:creationId xmlns:a16="http://schemas.microsoft.com/office/drawing/2014/main" id="{86C68EF9-F1E2-D707-F6C4-9BEC28A4B9F2}"/>
              </a:ext>
            </a:extLst>
          </p:cNvPr>
          <p:cNvSpPr>
            <a:spLocks noGrp="1"/>
          </p:cNvSpPr>
          <p:nvPr>
            <p:ph idx="1"/>
          </p:nvPr>
        </p:nvSpPr>
        <p:spPr/>
        <p:txBody>
          <a:bodyPr>
            <a:normAutofit/>
          </a:bodyPr>
          <a:lstStyle/>
          <a:p>
            <a:pPr marL="0" indent="0">
              <a:buNone/>
            </a:pPr>
            <a:r>
              <a:rPr lang="nl-NL" sz="2000" dirty="0"/>
              <a:t>Significant risico: een geïdentificeerd risico op een afwijking van materieel belang</a:t>
            </a:r>
          </a:p>
          <a:p>
            <a:r>
              <a:rPr lang="nl-NL" sz="2000" dirty="0"/>
              <a:t>Waarvoor de inschatting van het inherente risico dicht bij de </a:t>
            </a:r>
            <a:r>
              <a:rPr lang="nl-NL" sz="2000" dirty="0">
                <a:solidFill>
                  <a:schemeClr val="accent2"/>
                </a:solidFill>
              </a:rPr>
              <a:t>bovengrens van het spectrum </a:t>
            </a:r>
            <a:r>
              <a:rPr lang="nl-NL" sz="2000" dirty="0"/>
              <a:t>van inherent risico is vanwege de mate waarin inherente risicofactoren de combinatie van de waarschijnlijkheid dat een afwijking voorkomt en de orde van grootte van de potentiële afwijking indien die afwijking zich zou voordoen, beïnvloeden; of</a:t>
            </a:r>
          </a:p>
          <a:p>
            <a:endParaRPr lang="nl-NL" sz="2000" dirty="0"/>
          </a:p>
          <a:p>
            <a:r>
              <a:rPr lang="nl-NL" sz="2000" dirty="0"/>
              <a:t>Dat moet worden behandeld als een significant risico in overeenstemming met de vereisten van </a:t>
            </a:r>
            <a:r>
              <a:rPr lang="nl-NL" sz="2000" dirty="0">
                <a:solidFill>
                  <a:schemeClr val="accent2"/>
                </a:solidFill>
              </a:rPr>
              <a:t>andere Standaarden</a:t>
            </a:r>
          </a:p>
        </p:txBody>
      </p:sp>
      <p:sp>
        <p:nvSpPr>
          <p:cNvPr id="3" name="Tijdelijke aanduiding voor datum 2">
            <a:extLst>
              <a:ext uri="{FF2B5EF4-FFF2-40B4-BE49-F238E27FC236}">
                <a16:creationId xmlns:a16="http://schemas.microsoft.com/office/drawing/2014/main" id="{B0A0D967-B9EF-E969-AE7D-4B9195730FC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B2E14688-DB17-1CE7-DE52-AB0157528045}"/>
              </a:ext>
            </a:extLst>
          </p:cNvPr>
          <p:cNvSpPr>
            <a:spLocks noGrp="1"/>
          </p:cNvSpPr>
          <p:nvPr>
            <p:ph type="sldNum" sz="quarter" idx="12"/>
          </p:nvPr>
        </p:nvSpPr>
        <p:spPr/>
        <p:txBody>
          <a:bodyPr/>
          <a:lstStyle/>
          <a:p>
            <a:fld id="{EE354322-214A-47FA-ACD5-295506F60FF9}" type="slidenum">
              <a:rPr lang="nl-NL" smtClean="0"/>
              <a:pPr/>
              <a:t>15</a:t>
            </a:fld>
            <a:endParaRPr lang="nl-NL"/>
          </a:p>
        </p:txBody>
      </p:sp>
    </p:spTree>
    <p:extLst>
      <p:ext uri="{BB962C8B-B14F-4D97-AF65-F5344CB8AC3E}">
        <p14:creationId xmlns:p14="http://schemas.microsoft.com/office/powerpoint/2010/main" val="1480101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8F87D-8ACD-085F-E13A-12077B8801B0}"/>
              </a:ext>
            </a:extLst>
          </p:cNvPr>
          <p:cNvSpPr>
            <a:spLocks noGrp="1"/>
          </p:cNvSpPr>
          <p:nvPr>
            <p:ph type="title"/>
          </p:nvPr>
        </p:nvSpPr>
        <p:spPr/>
        <p:txBody>
          <a:bodyPr/>
          <a:lstStyle/>
          <a:p>
            <a:r>
              <a:rPr lang="nl-NL" dirty="0"/>
              <a:t>Inherente risicofactoren</a:t>
            </a:r>
          </a:p>
        </p:txBody>
      </p:sp>
      <p:sp>
        <p:nvSpPr>
          <p:cNvPr id="3" name="Tijdelijke aanduiding voor datum 2">
            <a:extLst>
              <a:ext uri="{FF2B5EF4-FFF2-40B4-BE49-F238E27FC236}">
                <a16:creationId xmlns:a16="http://schemas.microsoft.com/office/drawing/2014/main" id="{B0A0D967-B9EF-E969-AE7D-4B9195730FC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B2E14688-DB17-1CE7-DE52-AB0157528045}"/>
              </a:ext>
            </a:extLst>
          </p:cNvPr>
          <p:cNvSpPr>
            <a:spLocks noGrp="1"/>
          </p:cNvSpPr>
          <p:nvPr>
            <p:ph type="sldNum" sz="quarter" idx="12"/>
          </p:nvPr>
        </p:nvSpPr>
        <p:spPr/>
        <p:txBody>
          <a:bodyPr/>
          <a:lstStyle/>
          <a:p>
            <a:fld id="{EE354322-214A-47FA-ACD5-295506F60FF9}" type="slidenum">
              <a:rPr lang="nl-NL" smtClean="0"/>
              <a:t>16</a:t>
            </a:fld>
            <a:endParaRPr lang="nl-NL"/>
          </a:p>
        </p:txBody>
      </p:sp>
      <p:sp>
        <p:nvSpPr>
          <p:cNvPr id="6" name="Tijdelijke aanduiding voor inhoud 2">
            <a:extLst>
              <a:ext uri="{FF2B5EF4-FFF2-40B4-BE49-F238E27FC236}">
                <a16:creationId xmlns:a16="http://schemas.microsoft.com/office/drawing/2014/main" id="{D5A6E9B7-01D3-3EC3-0EEE-7F798AD68C45}"/>
              </a:ext>
            </a:extLst>
          </p:cNvPr>
          <p:cNvSpPr txBox="1">
            <a:spLocks/>
          </p:cNvSpPr>
          <p:nvPr/>
        </p:nvSpPr>
        <p:spPr>
          <a:xfrm>
            <a:off x="628650" y="1203598"/>
            <a:ext cx="8243047" cy="32635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nl-NL" sz="1900" dirty="0"/>
              <a:t>Toepassen op </a:t>
            </a:r>
            <a:r>
              <a:rPr lang="nl-NL" sz="1900" dirty="0">
                <a:solidFill>
                  <a:schemeClr val="accent2"/>
                </a:solidFill>
              </a:rPr>
              <a:t>beweringen</a:t>
            </a:r>
            <a:r>
              <a:rPr lang="nl-NL" sz="1900" dirty="0"/>
              <a:t> over een transactiestroom, rekeningsaldo of toelichting (in overeenstemming met het stelsel)</a:t>
            </a:r>
          </a:p>
          <a:p>
            <a:r>
              <a:rPr lang="nl-NL" sz="1900" dirty="0"/>
              <a:t>Betreft </a:t>
            </a:r>
            <a:r>
              <a:rPr lang="nl-NL" sz="1900" dirty="0">
                <a:solidFill>
                  <a:schemeClr val="accent2"/>
                </a:solidFill>
              </a:rPr>
              <a:t>kenmerken </a:t>
            </a:r>
            <a:r>
              <a:rPr lang="nl-NL" sz="1900" dirty="0"/>
              <a:t>van gebeurtenissen of omstandigheden</a:t>
            </a:r>
          </a:p>
          <a:p>
            <a:r>
              <a:rPr lang="nl-NL" sz="1900" dirty="0"/>
              <a:t>Die de </a:t>
            </a:r>
            <a:r>
              <a:rPr lang="nl-NL" sz="1900" dirty="0">
                <a:solidFill>
                  <a:schemeClr val="accent2"/>
                </a:solidFill>
              </a:rPr>
              <a:t>vatbaarheid</a:t>
            </a:r>
            <a:r>
              <a:rPr lang="nl-NL" sz="1900" dirty="0"/>
              <a:t> voor afwijkingen beïnvloeden als gevolg van fouten of fraude</a:t>
            </a:r>
          </a:p>
          <a:p>
            <a:r>
              <a:rPr lang="nl-NL" sz="1900" dirty="0">
                <a:solidFill>
                  <a:schemeClr val="accent2"/>
                </a:solidFill>
              </a:rPr>
              <a:t>Zonder</a:t>
            </a:r>
            <a:r>
              <a:rPr lang="nl-NL" sz="1900" dirty="0"/>
              <a:t> rekening te houden met IB</a:t>
            </a:r>
          </a:p>
          <a:p>
            <a:r>
              <a:rPr lang="nl-NL" sz="1900" dirty="0"/>
              <a:t>Kwalitatief </a:t>
            </a:r>
            <a:r>
              <a:rPr lang="nl-NL" sz="1900" dirty="0">
                <a:solidFill>
                  <a:schemeClr val="accent2"/>
                </a:solidFill>
              </a:rPr>
              <a:t>of</a:t>
            </a:r>
            <a:r>
              <a:rPr lang="nl-NL" sz="1900" dirty="0"/>
              <a:t> kwantitatief</a:t>
            </a:r>
          </a:p>
        </p:txBody>
      </p:sp>
      <p:sp>
        <p:nvSpPr>
          <p:cNvPr id="7" name="Rechthoek 6">
            <a:extLst>
              <a:ext uri="{FF2B5EF4-FFF2-40B4-BE49-F238E27FC236}">
                <a16:creationId xmlns:a16="http://schemas.microsoft.com/office/drawing/2014/main" id="{2FE835F1-1720-2DE1-D4F2-A51B86252003}"/>
              </a:ext>
            </a:extLst>
          </p:cNvPr>
          <p:cNvSpPr/>
          <p:nvPr/>
        </p:nvSpPr>
        <p:spPr>
          <a:xfrm>
            <a:off x="463878" y="3720701"/>
            <a:ext cx="1643249" cy="1001981"/>
          </a:xfrm>
          <a:prstGeom prst="rect">
            <a:avLst/>
          </a:prstGeom>
          <a:solidFill>
            <a:srgbClr val="07C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20">
                <a:latin typeface="Arial" panose="020B0604020202020204" pitchFamily="34" charset="0"/>
                <a:cs typeface="Arial" panose="020B0604020202020204" pitchFamily="34" charset="0"/>
              </a:rPr>
              <a:t>Complexiteit</a:t>
            </a:r>
          </a:p>
        </p:txBody>
      </p:sp>
      <p:sp>
        <p:nvSpPr>
          <p:cNvPr id="8" name="Rechthoek 7">
            <a:extLst>
              <a:ext uri="{FF2B5EF4-FFF2-40B4-BE49-F238E27FC236}">
                <a16:creationId xmlns:a16="http://schemas.microsoft.com/office/drawing/2014/main" id="{E7320169-BFF0-D6EA-955B-49BABEB2CEBC}"/>
              </a:ext>
            </a:extLst>
          </p:cNvPr>
          <p:cNvSpPr/>
          <p:nvPr/>
        </p:nvSpPr>
        <p:spPr>
          <a:xfrm>
            <a:off x="2107127" y="3720701"/>
            <a:ext cx="1643249" cy="1001981"/>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20">
                <a:latin typeface="Arial" panose="020B0604020202020204" pitchFamily="34" charset="0"/>
                <a:cs typeface="Arial" panose="020B0604020202020204" pitchFamily="34" charset="0"/>
              </a:rPr>
              <a:t>Subjectiviteit</a:t>
            </a:r>
          </a:p>
        </p:txBody>
      </p:sp>
      <p:sp>
        <p:nvSpPr>
          <p:cNvPr id="9" name="Rechthoek 8">
            <a:extLst>
              <a:ext uri="{FF2B5EF4-FFF2-40B4-BE49-F238E27FC236}">
                <a16:creationId xmlns:a16="http://schemas.microsoft.com/office/drawing/2014/main" id="{7ED603DF-F48A-49CB-C1E3-1EE22E3EBBEC}"/>
              </a:ext>
            </a:extLst>
          </p:cNvPr>
          <p:cNvSpPr/>
          <p:nvPr/>
        </p:nvSpPr>
        <p:spPr>
          <a:xfrm>
            <a:off x="3750375" y="3720701"/>
            <a:ext cx="1643249" cy="1001981"/>
          </a:xfrm>
          <a:prstGeom prst="rect">
            <a:avLst/>
          </a:prstGeom>
          <a:solidFill>
            <a:srgbClr val="0084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20">
                <a:latin typeface="Arial" panose="020B0604020202020204" pitchFamily="34" charset="0"/>
                <a:cs typeface="Arial" panose="020B0604020202020204" pitchFamily="34" charset="0"/>
              </a:rPr>
              <a:t>Wijzigingen</a:t>
            </a:r>
          </a:p>
        </p:txBody>
      </p:sp>
      <p:sp>
        <p:nvSpPr>
          <p:cNvPr id="10" name="Rechthoek 9">
            <a:extLst>
              <a:ext uri="{FF2B5EF4-FFF2-40B4-BE49-F238E27FC236}">
                <a16:creationId xmlns:a16="http://schemas.microsoft.com/office/drawing/2014/main" id="{3BC55DEE-4ABC-6569-991F-937BED1D8EB4}"/>
              </a:ext>
            </a:extLst>
          </p:cNvPr>
          <p:cNvSpPr/>
          <p:nvPr/>
        </p:nvSpPr>
        <p:spPr>
          <a:xfrm>
            <a:off x="5393624" y="3720701"/>
            <a:ext cx="1643249" cy="1001981"/>
          </a:xfrm>
          <a:prstGeom prst="rect">
            <a:avLst/>
          </a:prstGeom>
          <a:solidFill>
            <a:srgbClr val="82B9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20">
                <a:latin typeface="Arial" panose="020B0604020202020204" pitchFamily="34" charset="0"/>
                <a:cs typeface="Arial" panose="020B0604020202020204" pitchFamily="34" charset="0"/>
              </a:rPr>
              <a:t>Onzekerheid</a:t>
            </a:r>
          </a:p>
        </p:txBody>
      </p:sp>
      <p:sp>
        <p:nvSpPr>
          <p:cNvPr id="11" name="Rechthoek 10">
            <a:extLst>
              <a:ext uri="{FF2B5EF4-FFF2-40B4-BE49-F238E27FC236}">
                <a16:creationId xmlns:a16="http://schemas.microsoft.com/office/drawing/2014/main" id="{738A644A-F4C1-AB2D-F5FE-B644CF2A9141}"/>
              </a:ext>
            </a:extLst>
          </p:cNvPr>
          <p:cNvSpPr/>
          <p:nvPr/>
        </p:nvSpPr>
        <p:spPr>
          <a:xfrm>
            <a:off x="7036872" y="3720701"/>
            <a:ext cx="1643249" cy="1001981"/>
          </a:xfrm>
          <a:prstGeom prst="rect">
            <a:avLst/>
          </a:prstGeom>
          <a:solidFill>
            <a:srgbClr val="FF6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620">
                <a:latin typeface="Arial" panose="020B0604020202020204" pitchFamily="34" charset="0"/>
                <a:cs typeface="Arial" panose="020B0604020202020204" pitchFamily="34" charset="0"/>
              </a:rPr>
              <a:t>Tendenties of andere fraude-risicofactoren</a:t>
            </a:r>
          </a:p>
        </p:txBody>
      </p:sp>
      <p:sp>
        <p:nvSpPr>
          <p:cNvPr id="12" name="Rechthoek 11">
            <a:extLst>
              <a:ext uri="{FF2B5EF4-FFF2-40B4-BE49-F238E27FC236}">
                <a16:creationId xmlns:a16="http://schemas.microsoft.com/office/drawing/2014/main" id="{5C9C05DA-B3E7-B90F-879A-EB2EE86E0FF0}"/>
              </a:ext>
            </a:extLst>
          </p:cNvPr>
          <p:cNvSpPr/>
          <p:nvPr/>
        </p:nvSpPr>
        <p:spPr>
          <a:xfrm>
            <a:off x="463879" y="3720701"/>
            <a:ext cx="8216242" cy="1001981"/>
          </a:xfrm>
          <a:prstGeom prst="rect">
            <a:avLst/>
          </a:prstGeom>
          <a:noFill/>
          <a:ln w="76200">
            <a:solidFill>
              <a:srgbClr val="FF6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912"/>
          </a:p>
        </p:txBody>
      </p:sp>
    </p:spTree>
    <p:extLst>
      <p:ext uri="{BB962C8B-B14F-4D97-AF65-F5344CB8AC3E}">
        <p14:creationId xmlns:p14="http://schemas.microsoft.com/office/powerpoint/2010/main" val="47757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dissolve">
                                      <p:cBhvr>
                                        <p:cTn id="7"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8F87D-8ACD-085F-E13A-12077B8801B0}"/>
              </a:ext>
            </a:extLst>
          </p:cNvPr>
          <p:cNvSpPr>
            <a:spLocks noGrp="1"/>
          </p:cNvSpPr>
          <p:nvPr>
            <p:ph type="title"/>
          </p:nvPr>
        </p:nvSpPr>
        <p:spPr/>
        <p:txBody>
          <a:bodyPr/>
          <a:lstStyle/>
          <a:p>
            <a:r>
              <a:rPr lang="nl-NL" dirty="0"/>
              <a:t>Inherente risicofactoren</a:t>
            </a:r>
          </a:p>
        </p:txBody>
      </p:sp>
      <p:sp>
        <p:nvSpPr>
          <p:cNvPr id="3" name="Tijdelijke aanduiding voor datum 2">
            <a:extLst>
              <a:ext uri="{FF2B5EF4-FFF2-40B4-BE49-F238E27FC236}">
                <a16:creationId xmlns:a16="http://schemas.microsoft.com/office/drawing/2014/main" id="{B0A0D967-B9EF-E969-AE7D-4B9195730FC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B2E14688-DB17-1CE7-DE52-AB0157528045}"/>
              </a:ext>
            </a:extLst>
          </p:cNvPr>
          <p:cNvSpPr>
            <a:spLocks noGrp="1"/>
          </p:cNvSpPr>
          <p:nvPr>
            <p:ph type="sldNum" sz="quarter" idx="12"/>
          </p:nvPr>
        </p:nvSpPr>
        <p:spPr/>
        <p:txBody>
          <a:bodyPr/>
          <a:lstStyle/>
          <a:p>
            <a:fld id="{EE354322-214A-47FA-ACD5-295506F60FF9}" type="slidenum">
              <a:rPr lang="nl-NL" smtClean="0"/>
              <a:t>17</a:t>
            </a:fld>
            <a:endParaRPr lang="nl-NL"/>
          </a:p>
        </p:txBody>
      </p:sp>
      <p:sp>
        <p:nvSpPr>
          <p:cNvPr id="5" name="Tijdelijke aanduiding voor inhoud 2">
            <a:extLst>
              <a:ext uri="{FF2B5EF4-FFF2-40B4-BE49-F238E27FC236}">
                <a16:creationId xmlns:a16="http://schemas.microsoft.com/office/drawing/2014/main" id="{2EA9836F-F0B7-E164-5B71-ACE642BD2261}"/>
              </a:ext>
            </a:extLst>
          </p:cNvPr>
          <p:cNvSpPr txBox="1">
            <a:spLocks/>
          </p:cNvSpPr>
          <p:nvPr/>
        </p:nvSpPr>
        <p:spPr>
          <a:xfrm>
            <a:off x="198477" y="1369219"/>
            <a:ext cx="4085491" cy="3263504"/>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1800" dirty="0">
                <a:solidFill>
                  <a:schemeClr val="accent2"/>
                </a:solidFill>
              </a:rPr>
              <a:t>Bijlage 2 </a:t>
            </a:r>
          </a:p>
          <a:p>
            <a:pPr marL="0" indent="0">
              <a:buFont typeface="Arial" panose="020B0604020202020204" pitchFamily="34" charset="0"/>
              <a:buNone/>
            </a:pPr>
            <a:r>
              <a:rPr lang="nl-NL" sz="1800" dirty="0"/>
              <a:t>bij de Standaard bevat voor de 5 inherente risicofactoren een aantal voorbeelden (niet-limitatief) van gebeurtenissen of omstandigheden die kunnen wijzen op het bestaan van risico’s op afwijkingen van materieel belang </a:t>
            </a:r>
          </a:p>
        </p:txBody>
      </p:sp>
      <p:sp>
        <p:nvSpPr>
          <p:cNvPr id="13" name="Tijdelijke aanduiding voor inhoud 2">
            <a:extLst>
              <a:ext uri="{FF2B5EF4-FFF2-40B4-BE49-F238E27FC236}">
                <a16:creationId xmlns:a16="http://schemas.microsoft.com/office/drawing/2014/main" id="{00CE2F65-F355-90DA-136A-330C71D44449}"/>
              </a:ext>
            </a:extLst>
          </p:cNvPr>
          <p:cNvSpPr txBox="1">
            <a:spLocks/>
          </p:cNvSpPr>
          <p:nvPr/>
        </p:nvSpPr>
        <p:spPr>
          <a:xfrm>
            <a:off x="4572000" y="1369219"/>
            <a:ext cx="4373521" cy="3263504"/>
          </a:xfrm>
          <a:prstGeom prst="rect">
            <a:avLst/>
          </a:prstGeom>
        </p:spPr>
        <p:txBody>
          <a:bodyPr/>
          <a:lstStyle>
            <a:lvl1pPr marL="171450" indent="-171450" algn="l" defTabSz="685800" rtl="0" eaLnBrk="1" latinLnBrk="0" hangingPunct="1">
              <a:lnSpc>
                <a:spcPts val="2080"/>
              </a:lnSpc>
              <a:spcBef>
                <a:spcPts val="750"/>
              </a:spcBef>
              <a:buClr>
                <a:srgbClr val="642782"/>
              </a:buClr>
              <a:buFont typeface="Wingdings" pitchFamily="2" charset="2"/>
              <a:buChar char="§"/>
              <a:defRPr sz="1600" b="0" i="0" kern="1200">
                <a:solidFill>
                  <a:schemeClr val="tx1"/>
                </a:solidFill>
                <a:latin typeface="Roboto Light" panose="02000000000000000000" pitchFamily="2" charset="0"/>
                <a:ea typeface="Roboto Light" panose="02000000000000000000" pitchFamily="2" charset="0"/>
                <a:cs typeface="+mn-cs"/>
              </a:defRPr>
            </a:lvl1pPr>
            <a:lvl2pPr marL="514350" indent="-171450" algn="l" defTabSz="685800" rtl="0" eaLnBrk="1" latinLnBrk="0" hangingPunct="1">
              <a:lnSpc>
                <a:spcPts val="2080"/>
              </a:lnSpc>
              <a:spcBef>
                <a:spcPts val="375"/>
              </a:spcBef>
              <a:buClr>
                <a:srgbClr val="642782"/>
              </a:buClr>
              <a:buFont typeface="Wingdings" pitchFamily="2" charset="2"/>
              <a:buChar char="§"/>
              <a:defRPr sz="1600" b="0" i="0" kern="1200">
                <a:solidFill>
                  <a:schemeClr val="tx1"/>
                </a:solidFill>
                <a:latin typeface="Roboto Light" panose="02000000000000000000" pitchFamily="2" charset="0"/>
                <a:ea typeface="Roboto Light" panose="02000000000000000000" pitchFamily="2" charset="0"/>
                <a:cs typeface="+mn-cs"/>
              </a:defRPr>
            </a:lvl2pPr>
            <a:lvl3pPr marL="857250" indent="-171450" algn="l" defTabSz="685800" rtl="0" eaLnBrk="1" latinLnBrk="0" hangingPunct="1">
              <a:lnSpc>
                <a:spcPts val="2080"/>
              </a:lnSpc>
              <a:spcBef>
                <a:spcPts val="375"/>
              </a:spcBef>
              <a:buClr>
                <a:srgbClr val="642782"/>
              </a:buClr>
              <a:buFont typeface="Wingdings" pitchFamily="2" charset="2"/>
              <a:buChar char="§"/>
              <a:defRPr sz="1600" b="0" i="0" kern="1200">
                <a:solidFill>
                  <a:schemeClr val="tx1"/>
                </a:solidFill>
                <a:latin typeface="Roboto Light" panose="02000000000000000000" pitchFamily="2" charset="0"/>
                <a:ea typeface="Roboto Light" panose="02000000000000000000" pitchFamily="2" charset="0"/>
                <a:cs typeface="+mn-cs"/>
              </a:defRPr>
            </a:lvl3pPr>
            <a:lvl4pPr marL="1200150" indent="-171450" algn="l" defTabSz="685800" rtl="0" eaLnBrk="1" latinLnBrk="0" hangingPunct="1">
              <a:lnSpc>
                <a:spcPts val="2080"/>
              </a:lnSpc>
              <a:spcBef>
                <a:spcPts val="375"/>
              </a:spcBef>
              <a:buClr>
                <a:srgbClr val="642782"/>
              </a:buClr>
              <a:buFont typeface="Wingdings" pitchFamily="2" charset="2"/>
              <a:buChar char="§"/>
              <a:defRPr sz="1600" b="0" i="0" kern="1200">
                <a:solidFill>
                  <a:schemeClr val="tx1"/>
                </a:solidFill>
                <a:latin typeface="Roboto Light" panose="02000000000000000000" pitchFamily="2" charset="0"/>
                <a:ea typeface="Roboto Light" panose="02000000000000000000" pitchFamily="2" charset="0"/>
                <a:cs typeface="+mn-cs"/>
              </a:defRPr>
            </a:lvl4pPr>
            <a:lvl5pPr marL="1543050" indent="-171450" algn="l" defTabSz="685800" rtl="0" eaLnBrk="1" latinLnBrk="0" hangingPunct="1">
              <a:lnSpc>
                <a:spcPts val="2080"/>
              </a:lnSpc>
              <a:spcBef>
                <a:spcPts val="375"/>
              </a:spcBef>
              <a:buClr>
                <a:srgbClr val="642782"/>
              </a:buClr>
              <a:buFont typeface="Wingdings" pitchFamily="2" charset="2"/>
              <a:buChar char="§"/>
              <a:defRPr sz="1600" b="0" i="0" kern="1200">
                <a:solidFill>
                  <a:schemeClr val="tx1"/>
                </a:solidFill>
                <a:latin typeface="Roboto Light" panose="02000000000000000000" pitchFamily="2" charset="0"/>
                <a:ea typeface="Roboto Light" panose="02000000000000000000" pitchFamily="2" charset="0"/>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None/>
            </a:pPr>
            <a:r>
              <a:rPr lang="nl-NL" sz="1800" dirty="0">
                <a:solidFill>
                  <a:schemeClr val="accent2"/>
                </a:solidFill>
                <a:latin typeface="+mn-lt"/>
              </a:rPr>
              <a:t>Voorbeeld</a:t>
            </a:r>
          </a:p>
          <a:p>
            <a:pPr>
              <a:buClr>
                <a:schemeClr val="tx2"/>
              </a:buClr>
              <a:buFont typeface="Arial" panose="020B0604020202020204" pitchFamily="34" charset="0"/>
              <a:buChar char="•"/>
            </a:pPr>
            <a:r>
              <a:rPr lang="nl-NL" sz="1800" dirty="0">
                <a:solidFill>
                  <a:schemeClr val="tx2"/>
                </a:solidFill>
                <a:latin typeface="+mn-lt"/>
              </a:rPr>
              <a:t>Als de entiteit een schatting heeft die is gebaseerd op veronderstellingen, waarvan de keuze onderworpen is aan significante oordeelsvorming, zal de waardering van de schatting waarschijnlijk worden beïnvloed door zowel subjectiviteit als onzekerheid</a:t>
            </a:r>
          </a:p>
          <a:p>
            <a:pPr>
              <a:buClr>
                <a:schemeClr val="tx2"/>
              </a:buClr>
              <a:buFont typeface="Arial" panose="020B0604020202020204" pitchFamily="34" charset="0"/>
              <a:buChar char="•"/>
            </a:pPr>
            <a:r>
              <a:rPr lang="nl-NL" sz="1800" dirty="0">
                <a:solidFill>
                  <a:schemeClr val="tx2"/>
                </a:solidFill>
                <a:latin typeface="+mn-lt"/>
              </a:rPr>
              <a:t>Als sprake is van een tendentie kan het management hier misbruik van maken</a:t>
            </a:r>
          </a:p>
        </p:txBody>
      </p:sp>
    </p:spTree>
    <p:extLst>
      <p:ext uri="{BB962C8B-B14F-4D97-AF65-F5344CB8AC3E}">
        <p14:creationId xmlns:p14="http://schemas.microsoft.com/office/powerpoint/2010/main" val="973359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78F87D-8ACD-085F-E13A-12077B8801B0}"/>
              </a:ext>
            </a:extLst>
          </p:cNvPr>
          <p:cNvSpPr>
            <a:spLocks noGrp="1"/>
          </p:cNvSpPr>
          <p:nvPr>
            <p:ph type="title"/>
          </p:nvPr>
        </p:nvSpPr>
        <p:spPr/>
        <p:txBody>
          <a:bodyPr/>
          <a:lstStyle/>
          <a:p>
            <a:r>
              <a:rPr lang="nl-NL" dirty="0"/>
              <a:t>Spectrum van inherente risico’s</a:t>
            </a:r>
          </a:p>
        </p:txBody>
      </p:sp>
      <p:sp>
        <p:nvSpPr>
          <p:cNvPr id="3" name="Tijdelijke aanduiding voor datum 2">
            <a:extLst>
              <a:ext uri="{FF2B5EF4-FFF2-40B4-BE49-F238E27FC236}">
                <a16:creationId xmlns:a16="http://schemas.microsoft.com/office/drawing/2014/main" id="{B0A0D967-B9EF-E969-AE7D-4B9195730FC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B2E14688-DB17-1CE7-DE52-AB0157528045}"/>
              </a:ext>
            </a:extLst>
          </p:cNvPr>
          <p:cNvSpPr>
            <a:spLocks noGrp="1"/>
          </p:cNvSpPr>
          <p:nvPr>
            <p:ph type="sldNum" sz="quarter" idx="12"/>
          </p:nvPr>
        </p:nvSpPr>
        <p:spPr/>
        <p:txBody>
          <a:bodyPr/>
          <a:lstStyle/>
          <a:p>
            <a:fld id="{EE354322-214A-47FA-ACD5-295506F60FF9}" type="slidenum">
              <a:rPr lang="nl-NL" smtClean="0"/>
              <a:t>18</a:t>
            </a:fld>
            <a:endParaRPr lang="nl-NL"/>
          </a:p>
        </p:txBody>
      </p:sp>
      <p:pic>
        <p:nvPicPr>
          <p:cNvPr id="5" name="Afbeelding 4">
            <a:extLst>
              <a:ext uri="{FF2B5EF4-FFF2-40B4-BE49-F238E27FC236}">
                <a16:creationId xmlns:a16="http://schemas.microsoft.com/office/drawing/2014/main" id="{C89E25CA-3348-4CC9-0BBF-11499C2B4A89}"/>
              </a:ext>
            </a:extLst>
          </p:cNvPr>
          <p:cNvPicPr>
            <a:picLocks noChangeAspect="1"/>
          </p:cNvPicPr>
          <p:nvPr/>
        </p:nvPicPr>
        <p:blipFill>
          <a:blip r:embed="rId2"/>
          <a:stretch>
            <a:fillRect/>
          </a:stretch>
        </p:blipFill>
        <p:spPr>
          <a:xfrm>
            <a:off x="1979712" y="1130367"/>
            <a:ext cx="5472608" cy="3734018"/>
          </a:xfrm>
          <a:prstGeom prst="rect">
            <a:avLst/>
          </a:prstGeom>
        </p:spPr>
      </p:pic>
    </p:spTree>
    <p:extLst>
      <p:ext uri="{BB962C8B-B14F-4D97-AF65-F5344CB8AC3E}">
        <p14:creationId xmlns:p14="http://schemas.microsoft.com/office/powerpoint/2010/main" val="200964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A9D3E2F-96B8-7C6C-BDF6-806183AFC7C6}"/>
              </a:ext>
            </a:extLst>
          </p:cNvPr>
          <p:cNvSpPr>
            <a:spLocks noGrp="1"/>
          </p:cNvSpPr>
          <p:nvPr>
            <p:ph type="title"/>
          </p:nvPr>
        </p:nvSpPr>
        <p:spPr/>
        <p:txBody>
          <a:bodyPr>
            <a:normAutofit fontScale="90000"/>
          </a:bodyPr>
          <a:lstStyle/>
          <a:p>
            <a:r>
              <a:rPr lang="nl-NL" dirty="0"/>
              <a:t>En als de planning grotendeels is doorlopen</a:t>
            </a:r>
          </a:p>
        </p:txBody>
      </p:sp>
      <p:sp>
        <p:nvSpPr>
          <p:cNvPr id="4" name="Tijdelijke aanduiding voor datum 3">
            <a:extLst>
              <a:ext uri="{FF2B5EF4-FFF2-40B4-BE49-F238E27FC236}">
                <a16:creationId xmlns:a16="http://schemas.microsoft.com/office/drawing/2014/main" id="{41A04798-1B87-596B-9641-B00612425604}"/>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40606D0D-060E-4ED1-09D2-16D310BC5DD1}"/>
              </a:ext>
            </a:extLst>
          </p:cNvPr>
          <p:cNvSpPr>
            <a:spLocks noGrp="1"/>
          </p:cNvSpPr>
          <p:nvPr>
            <p:ph type="sldNum" sz="quarter" idx="12"/>
          </p:nvPr>
        </p:nvSpPr>
        <p:spPr/>
        <p:txBody>
          <a:bodyPr/>
          <a:lstStyle/>
          <a:p>
            <a:fld id="{EE354322-214A-47FA-ACD5-295506F60FF9}" type="slidenum">
              <a:rPr lang="nl-NL" smtClean="0"/>
              <a:t>19</a:t>
            </a:fld>
            <a:endParaRPr lang="nl-NL"/>
          </a:p>
        </p:txBody>
      </p:sp>
      <p:sp>
        <p:nvSpPr>
          <p:cNvPr id="6" name="Tijdelijke aanduiding voor inhoud 2">
            <a:extLst>
              <a:ext uri="{FF2B5EF4-FFF2-40B4-BE49-F238E27FC236}">
                <a16:creationId xmlns:a16="http://schemas.microsoft.com/office/drawing/2014/main" id="{64C5E1D9-4A09-6F97-9319-C80DE9602BAA}"/>
              </a:ext>
            </a:extLst>
          </p:cNvPr>
          <p:cNvSpPr>
            <a:spLocks noGrp="1"/>
          </p:cNvSpPr>
          <p:nvPr>
            <p:ph idx="1"/>
          </p:nvPr>
        </p:nvSpPr>
        <p:spPr>
          <a:xfrm>
            <a:off x="628649" y="1025976"/>
            <a:ext cx="8243047" cy="3801795"/>
          </a:xfrm>
          <a:prstGeom prst="rect">
            <a:avLst/>
          </a:prstGeom>
        </p:spPr>
        <p:txBody>
          <a:bodyPr vert="horz" lIns="82296" tIns="41148" rIns="82296" bIns="41148" rtlCol="0" anchor="ctr">
            <a:noAutofit/>
          </a:bodyPr>
          <a:lstStyle/>
          <a:p>
            <a:pPr marL="0" indent="0">
              <a:buNone/>
            </a:pPr>
            <a:r>
              <a:rPr lang="nl-NL" sz="3200" dirty="0" err="1"/>
              <a:t>Standback</a:t>
            </a:r>
            <a:r>
              <a:rPr lang="nl-NL" sz="3200" dirty="0"/>
              <a:t>!</a:t>
            </a:r>
          </a:p>
          <a:p>
            <a:endParaRPr lang="nl-NL" sz="1600" dirty="0"/>
          </a:p>
        </p:txBody>
      </p:sp>
      <p:pic>
        <p:nvPicPr>
          <p:cNvPr id="7" name="Afbeelding 6" descr="Afbeelding met vloer, persoon, stoel, binnen&#10;&#10;Automatisch gegenereerde beschrijving">
            <a:extLst>
              <a:ext uri="{FF2B5EF4-FFF2-40B4-BE49-F238E27FC236}">
                <a16:creationId xmlns:a16="http://schemas.microsoft.com/office/drawing/2014/main" id="{BCCEC815-322D-0EF6-D146-F846BB3077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079735" y="1025978"/>
            <a:ext cx="6064265" cy="3801795"/>
          </a:xfrm>
          <a:prstGeom prst="rect">
            <a:avLst/>
          </a:prstGeom>
        </p:spPr>
      </p:pic>
    </p:spTree>
    <p:extLst>
      <p:ext uri="{BB962C8B-B14F-4D97-AF65-F5344CB8AC3E}">
        <p14:creationId xmlns:p14="http://schemas.microsoft.com/office/powerpoint/2010/main" val="4057166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C595E7-596F-4FB5-B761-A2C1E702313D}"/>
              </a:ext>
            </a:extLst>
          </p:cNvPr>
          <p:cNvSpPr>
            <a:spLocks noGrp="1"/>
          </p:cNvSpPr>
          <p:nvPr>
            <p:ph type="title"/>
          </p:nvPr>
        </p:nvSpPr>
        <p:spPr/>
        <p:txBody>
          <a:bodyPr/>
          <a:lstStyle/>
          <a:p>
            <a:r>
              <a:rPr lang="nl-NL" dirty="0"/>
              <a:t>Welkom en programma 25 oktober</a:t>
            </a:r>
          </a:p>
        </p:txBody>
      </p:sp>
      <p:sp>
        <p:nvSpPr>
          <p:cNvPr id="4" name="Tijdelijke aanduiding voor datum 3">
            <a:extLst>
              <a:ext uri="{FF2B5EF4-FFF2-40B4-BE49-F238E27FC236}">
                <a16:creationId xmlns:a16="http://schemas.microsoft.com/office/drawing/2014/main" id="{215EB233-1A95-4523-ACAD-96F315ADEEC3}"/>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D7025A7-005D-4E64-952D-E67105940AD5}"/>
              </a:ext>
            </a:extLst>
          </p:cNvPr>
          <p:cNvSpPr>
            <a:spLocks noGrp="1"/>
          </p:cNvSpPr>
          <p:nvPr>
            <p:ph type="sldNum" sz="quarter" idx="12"/>
          </p:nvPr>
        </p:nvSpPr>
        <p:spPr/>
        <p:txBody>
          <a:bodyPr/>
          <a:lstStyle/>
          <a:p>
            <a:fld id="{EE354322-214A-47FA-ACD5-295506F60FF9}" type="slidenum">
              <a:rPr lang="nl-NL" smtClean="0"/>
              <a:t>2</a:t>
            </a:fld>
            <a:endParaRPr lang="nl-NL"/>
          </a:p>
        </p:txBody>
      </p:sp>
      <p:sp>
        <p:nvSpPr>
          <p:cNvPr id="7" name="Tekstvak 6">
            <a:extLst>
              <a:ext uri="{FF2B5EF4-FFF2-40B4-BE49-F238E27FC236}">
                <a16:creationId xmlns:a16="http://schemas.microsoft.com/office/drawing/2014/main" id="{350A3286-3AFB-4561-7691-5D3D724AED2F}"/>
              </a:ext>
            </a:extLst>
          </p:cNvPr>
          <p:cNvSpPr txBox="1"/>
          <p:nvPr/>
        </p:nvSpPr>
        <p:spPr>
          <a:xfrm>
            <a:off x="651751" y="1137563"/>
            <a:ext cx="6987260" cy="1015663"/>
          </a:xfrm>
          <a:prstGeom prst="rect">
            <a:avLst/>
          </a:prstGeom>
          <a:noFill/>
        </p:spPr>
        <p:txBody>
          <a:bodyPr wrap="square" rtlCol="0">
            <a:spAutoFit/>
          </a:bodyPr>
          <a:lstStyle/>
          <a:p>
            <a:pPr marL="177800" indent="-177800">
              <a:buFont typeface="Arial" panose="020B0604020202020204" pitchFamily="34" charset="0"/>
              <a:buChar char="•"/>
            </a:pPr>
            <a:r>
              <a:rPr lang="nl-NL" sz="2100" dirty="0">
                <a:solidFill>
                  <a:schemeClr val="tx2"/>
                </a:solidFill>
              </a:rPr>
              <a:t>Opening door Bart Jonker (voorzitter Platform reguliere vergunninghouders)</a:t>
            </a:r>
          </a:p>
          <a:p>
            <a:endParaRPr lang="nl-NL" dirty="0"/>
          </a:p>
        </p:txBody>
      </p:sp>
      <p:sp>
        <p:nvSpPr>
          <p:cNvPr id="3" name="Tijdelijke aanduiding voor inhoud 2">
            <a:extLst>
              <a:ext uri="{FF2B5EF4-FFF2-40B4-BE49-F238E27FC236}">
                <a16:creationId xmlns:a16="http://schemas.microsoft.com/office/drawing/2014/main" id="{2BDB1ED6-95D9-4170-AC32-5585AF5E5AF3}"/>
              </a:ext>
            </a:extLst>
          </p:cNvPr>
          <p:cNvSpPr>
            <a:spLocks noGrp="1"/>
          </p:cNvSpPr>
          <p:nvPr>
            <p:ph idx="1"/>
          </p:nvPr>
        </p:nvSpPr>
        <p:spPr>
          <a:xfrm>
            <a:off x="645461" y="1851670"/>
            <a:ext cx="5023470" cy="2769829"/>
          </a:xfrm>
        </p:spPr>
        <p:txBody>
          <a:bodyPr>
            <a:normAutofit/>
          </a:bodyPr>
          <a:lstStyle/>
          <a:p>
            <a:endParaRPr lang="nl-NL" dirty="0"/>
          </a:p>
          <a:p>
            <a:r>
              <a:rPr lang="nl-NL" dirty="0"/>
              <a:t>Hoofdlijnen van de wijzigingen		</a:t>
            </a:r>
          </a:p>
          <a:p>
            <a:r>
              <a:rPr lang="nl-NL" dirty="0"/>
              <a:t>Wat betekent dit in de praktijk?	</a:t>
            </a:r>
          </a:p>
          <a:p>
            <a:pPr marL="0" indent="0">
              <a:buNone/>
            </a:pPr>
            <a:endParaRPr lang="nl-NL" dirty="0"/>
          </a:p>
          <a:p>
            <a:r>
              <a:rPr lang="nl-NL" dirty="0"/>
              <a:t>Gedetailleerde kennis van informatie en communicatiesystemen (IT)</a:t>
            </a:r>
          </a:p>
          <a:p>
            <a:r>
              <a:rPr lang="nl-NL" dirty="0"/>
              <a:t>Wat betekent dit in de praktijk?</a:t>
            </a:r>
            <a:endParaRPr lang="nl-NL" sz="2100" dirty="0"/>
          </a:p>
          <a:p>
            <a:endParaRPr lang="nl-NL" dirty="0"/>
          </a:p>
        </p:txBody>
      </p:sp>
      <p:sp>
        <p:nvSpPr>
          <p:cNvPr id="8" name="Tijdelijke aanduiding voor inhoud 2">
            <a:extLst>
              <a:ext uri="{FF2B5EF4-FFF2-40B4-BE49-F238E27FC236}">
                <a16:creationId xmlns:a16="http://schemas.microsoft.com/office/drawing/2014/main" id="{BE16CEAF-E067-F190-9159-A5E3CAD1D2BC}"/>
              </a:ext>
            </a:extLst>
          </p:cNvPr>
          <p:cNvSpPr txBox="1">
            <a:spLocks/>
          </p:cNvSpPr>
          <p:nvPr/>
        </p:nvSpPr>
        <p:spPr>
          <a:xfrm>
            <a:off x="5580112" y="1851670"/>
            <a:ext cx="4303390" cy="2769829"/>
          </a:xfrm>
          <a:prstGeom prst="rect">
            <a:avLst/>
          </a:prstGeom>
        </p:spPr>
        <p:txBody>
          <a:bodyPr vert="horz" lIns="91440" tIns="45720" rIns="91440" bIns="45720" rtlCol="0">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endParaRPr lang="nl-NL" dirty="0"/>
          </a:p>
          <a:p>
            <a:pPr marL="0" indent="0">
              <a:buNone/>
            </a:pPr>
            <a:r>
              <a:rPr lang="nl-NL" dirty="0"/>
              <a:t>Anton Lok		</a:t>
            </a:r>
          </a:p>
          <a:p>
            <a:pPr marL="0" indent="0">
              <a:buNone/>
            </a:pPr>
            <a:r>
              <a:rPr lang="nl-NL" dirty="0"/>
              <a:t>Tineke Bulder	</a:t>
            </a:r>
          </a:p>
          <a:p>
            <a:pPr marL="0" indent="0">
              <a:buFont typeface="Arial" panose="020B0604020202020204" pitchFamily="34" charset="0"/>
              <a:buNone/>
            </a:pPr>
            <a:endParaRPr lang="nl-NL" dirty="0"/>
          </a:p>
          <a:p>
            <a:pPr marL="0" indent="0">
              <a:buNone/>
            </a:pPr>
            <a:r>
              <a:rPr lang="nl-NL" dirty="0"/>
              <a:t>Pieter </a:t>
            </a:r>
            <a:r>
              <a:rPr lang="nl-NL" dirty="0" err="1"/>
              <a:t>Mansvelder</a:t>
            </a:r>
            <a:br>
              <a:rPr lang="nl-NL" dirty="0"/>
            </a:br>
            <a:endParaRPr lang="nl-NL" dirty="0"/>
          </a:p>
          <a:p>
            <a:pPr marL="0" indent="0">
              <a:buNone/>
            </a:pPr>
            <a:r>
              <a:rPr lang="nl-NL" dirty="0"/>
              <a:t>Tineke Bulder</a:t>
            </a:r>
          </a:p>
        </p:txBody>
      </p:sp>
    </p:spTree>
    <p:extLst>
      <p:ext uri="{BB962C8B-B14F-4D97-AF65-F5344CB8AC3E}">
        <p14:creationId xmlns:p14="http://schemas.microsoft.com/office/powerpoint/2010/main" val="38544331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endParaRPr lang="nl-NL" sz="3600" b="1" dirty="0">
              <a:solidFill>
                <a:schemeClr val="accent2"/>
              </a:solidFill>
            </a:endParaRPr>
          </a:p>
          <a:p>
            <a:pPr marL="0" indent="0" algn="ctr">
              <a:buNone/>
            </a:pPr>
            <a:r>
              <a:rPr lang="nl-NL" sz="3600" b="1" dirty="0">
                <a:solidFill>
                  <a:schemeClr val="accent2"/>
                </a:solidFill>
              </a:rPr>
              <a:t>Wat betekent dit in de praktijk?</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20</a:t>
            </a:fld>
            <a:endParaRPr lang="nl-NL"/>
          </a:p>
        </p:txBody>
      </p:sp>
    </p:spTree>
    <p:extLst>
      <p:ext uri="{BB962C8B-B14F-4D97-AF65-F5344CB8AC3E}">
        <p14:creationId xmlns:p14="http://schemas.microsoft.com/office/powerpoint/2010/main" val="405378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lstStyle/>
          <a:p>
            <a:r>
              <a:rPr lang="nl-NL" dirty="0"/>
              <a:t>Praktijkvoorbeeld</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21</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44000" y="1200151"/>
            <a:ext cx="6048480" cy="34325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000" dirty="0" err="1"/>
              <a:t>Standback</a:t>
            </a:r>
            <a:endParaRPr lang="nl-NL" sz="2000" dirty="0"/>
          </a:p>
          <a:p>
            <a:r>
              <a:rPr lang="nl-NL" sz="2000" dirty="0"/>
              <a:t>Uitgevoerde werkzaamheden geschikte basis voor risico-inschatting?</a:t>
            </a:r>
          </a:p>
          <a:p>
            <a:r>
              <a:rPr lang="nl-NL" sz="2000" dirty="0"/>
              <a:t>Voldoende inzicht in:</a:t>
            </a:r>
          </a:p>
          <a:p>
            <a:pPr marL="581025" lvl="2" indent="-179388"/>
            <a:r>
              <a:rPr lang="nl-NL" sz="1400" dirty="0"/>
              <a:t>De entiteit en haar omgeving</a:t>
            </a:r>
          </a:p>
          <a:p>
            <a:pPr marL="581025" lvl="2" indent="-179388"/>
            <a:r>
              <a:rPr lang="nl-NL" sz="1400" dirty="0"/>
              <a:t>Stelsel financiële verslaggeving</a:t>
            </a:r>
          </a:p>
          <a:p>
            <a:pPr marL="581025" lvl="2" indent="-179388"/>
            <a:r>
              <a:rPr lang="nl-NL" sz="1400" dirty="0"/>
              <a:t>Interne beheersingssysteem</a:t>
            </a:r>
          </a:p>
          <a:p>
            <a:pPr marL="581025" lvl="2" indent="-179388"/>
            <a:r>
              <a:rPr lang="nl-NL" sz="1400" dirty="0"/>
              <a:t>Tegenstrijdige informatie? </a:t>
            </a:r>
          </a:p>
          <a:p>
            <a:r>
              <a:rPr lang="nl-NL" sz="2000" dirty="0"/>
              <a:t>Is classificatie als materiële post zonder relevante beweringen nog passend?</a:t>
            </a:r>
          </a:p>
          <a:p>
            <a:r>
              <a:rPr lang="nl-NL" sz="2000" dirty="0"/>
              <a:t>Eventueel risico-inschatting herzien</a:t>
            </a:r>
          </a:p>
          <a:p>
            <a:endParaRPr lang="nl-NL" sz="2300" dirty="0"/>
          </a:p>
          <a:p>
            <a:endParaRPr lang="nl-NL" sz="2000" dirty="0"/>
          </a:p>
          <a:p>
            <a:endParaRPr lang="nl-NL" sz="2000" dirty="0"/>
          </a:p>
        </p:txBody>
      </p:sp>
      <p:pic>
        <p:nvPicPr>
          <p:cNvPr id="7" name="Afbeelding 6">
            <a:extLst>
              <a:ext uri="{FF2B5EF4-FFF2-40B4-BE49-F238E27FC236}">
                <a16:creationId xmlns:a16="http://schemas.microsoft.com/office/drawing/2014/main" id="{AA37AD73-7FDC-0AD9-AE1D-8438E366D8B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512" y="2067694"/>
            <a:ext cx="2664000" cy="1776888"/>
          </a:xfrm>
          <a:prstGeom prst="rect">
            <a:avLst/>
          </a:prstGeom>
        </p:spPr>
      </p:pic>
      <p:sp>
        <p:nvSpPr>
          <p:cNvPr id="9" name="Rechthoek 8">
            <a:extLst>
              <a:ext uri="{FF2B5EF4-FFF2-40B4-BE49-F238E27FC236}">
                <a16:creationId xmlns:a16="http://schemas.microsoft.com/office/drawing/2014/main" id="{CF323631-0677-DD38-FE71-EF3AF80010E4}"/>
              </a:ext>
            </a:extLst>
          </p:cNvPr>
          <p:cNvSpPr/>
          <p:nvPr/>
        </p:nvSpPr>
        <p:spPr>
          <a:xfrm>
            <a:off x="-36512" y="2067694"/>
            <a:ext cx="2665559" cy="17793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3624022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14B78BF-D8DE-7491-14B7-1B2D36E1951E}"/>
              </a:ext>
            </a:extLst>
          </p:cNvPr>
          <p:cNvSpPr>
            <a:spLocks noGrp="1"/>
          </p:cNvSpPr>
          <p:nvPr>
            <p:ph type="title"/>
          </p:nvPr>
        </p:nvSpPr>
        <p:spPr/>
        <p:txBody>
          <a:bodyPr/>
          <a:lstStyle/>
          <a:p>
            <a:r>
              <a:rPr lang="nl-NL" dirty="0"/>
              <a:t>Andere aspecten die nog van belang zijn</a:t>
            </a:r>
          </a:p>
        </p:txBody>
      </p:sp>
      <p:sp>
        <p:nvSpPr>
          <p:cNvPr id="6" name="Tijdelijke aanduiding voor inhoud 2">
            <a:extLst>
              <a:ext uri="{FF2B5EF4-FFF2-40B4-BE49-F238E27FC236}">
                <a16:creationId xmlns:a16="http://schemas.microsoft.com/office/drawing/2014/main" id="{C624A434-EC27-0464-E125-A956E806483E}"/>
              </a:ext>
            </a:extLst>
          </p:cNvPr>
          <p:cNvSpPr>
            <a:spLocks noGrp="1"/>
          </p:cNvSpPr>
          <p:nvPr>
            <p:ph idx="1"/>
          </p:nvPr>
        </p:nvSpPr>
        <p:spPr/>
        <p:txBody>
          <a:bodyPr>
            <a:normAutofit/>
          </a:bodyPr>
          <a:lstStyle/>
          <a:p>
            <a:r>
              <a:rPr lang="nl-NL" sz="2000" dirty="0"/>
              <a:t>Introductie van </a:t>
            </a:r>
            <a:r>
              <a:rPr lang="nl-NL" sz="2000" dirty="0">
                <a:solidFill>
                  <a:schemeClr val="accent2"/>
                </a:solidFill>
                <a:ea typeface="Roboto" panose="02000000000000000000" pitchFamily="2" charset="0"/>
              </a:rPr>
              <a:t>schaalbaarheid</a:t>
            </a:r>
          </a:p>
          <a:p>
            <a:pPr lvl="1"/>
            <a:r>
              <a:rPr lang="nl-NL" sz="2000" dirty="0"/>
              <a:t>Gebaseerd op principes (focus op ‘wat’)</a:t>
            </a:r>
          </a:p>
          <a:p>
            <a:pPr lvl="1"/>
            <a:r>
              <a:rPr lang="nl-NL" sz="2000" dirty="0"/>
              <a:t>Onderscheid in ‘</a:t>
            </a:r>
            <a:r>
              <a:rPr lang="nl-NL" sz="2000" dirty="0" err="1"/>
              <a:t>guidance</a:t>
            </a:r>
            <a:r>
              <a:rPr lang="nl-NL" sz="2000" dirty="0"/>
              <a:t>’ (proportionaliteit: ‘opschalen’ en ‘afschalen’ van werkzaamheden afhankelijk van complexiteit)</a:t>
            </a:r>
          </a:p>
          <a:p>
            <a:endParaRPr lang="nl-NL" sz="1200" dirty="0"/>
          </a:p>
          <a:p>
            <a:r>
              <a:rPr lang="nl-NL" sz="2000" dirty="0"/>
              <a:t>Meer aandacht voor het toepassen van </a:t>
            </a:r>
            <a:r>
              <a:rPr lang="nl-NL" sz="2000" dirty="0">
                <a:ea typeface="Roboto" panose="02000000000000000000" pitchFamily="2" charset="0"/>
              </a:rPr>
              <a:t>audit software</a:t>
            </a:r>
          </a:p>
          <a:p>
            <a:pPr lvl="1"/>
            <a:r>
              <a:rPr lang="nl-NL" sz="2000" dirty="0"/>
              <a:t>Data-analyse, </a:t>
            </a:r>
            <a:r>
              <a:rPr lang="nl-NL" sz="2000" dirty="0" err="1"/>
              <a:t>process-mining</a:t>
            </a:r>
            <a:r>
              <a:rPr lang="nl-NL" sz="2000" dirty="0"/>
              <a:t> en spreadsheet </a:t>
            </a:r>
            <a:r>
              <a:rPr lang="nl-NL" sz="2000" dirty="0" err="1"/>
              <a:t>integrity</a:t>
            </a:r>
            <a:r>
              <a:rPr lang="nl-NL" sz="2000" dirty="0"/>
              <a:t> tools maar ook … drones</a:t>
            </a:r>
          </a:p>
          <a:p>
            <a:endParaRPr lang="nl-NL" sz="1200" dirty="0"/>
          </a:p>
          <a:p>
            <a:r>
              <a:rPr lang="nl-NL" sz="2000" dirty="0"/>
              <a:t>Bijlagen (en later mogelijk ook flowcharts) ter </a:t>
            </a:r>
            <a:r>
              <a:rPr lang="nl-NL" sz="2000" dirty="0">
                <a:ea typeface="Roboto" panose="02000000000000000000" pitchFamily="2" charset="0"/>
              </a:rPr>
              <a:t>ondersteuning</a:t>
            </a:r>
          </a:p>
        </p:txBody>
      </p:sp>
      <p:sp>
        <p:nvSpPr>
          <p:cNvPr id="4" name="Tijdelijke aanduiding voor datum 3">
            <a:extLst>
              <a:ext uri="{FF2B5EF4-FFF2-40B4-BE49-F238E27FC236}">
                <a16:creationId xmlns:a16="http://schemas.microsoft.com/office/drawing/2014/main" id="{22611B0F-F118-1344-55CD-E50B6FD61284}"/>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7C5C1338-28D1-3BA8-7F10-D4E645EC6364}"/>
              </a:ext>
            </a:extLst>
          </p:cNvPr>
          <p:cNvSpPr>
            <a:spLocks noGrp="1"/>
          </p:cNvSpPr>
          <p:nvPr>
            <p:ph type="sldNum" sz="quarter" idx="12"/>
          </p:nvPr>
        </p:nvSpPr>
        <p:spPr/>
        <p:txBody>
          <a:bodyPr/>
          <a:lstStyle/>
          <a:p>
            <a:fld id="{EE354322-214A-47FA-ACD5-295506F60FF9}" type="slidenum">
              <a:rPr lang="nl-NL" smtClean="0"/>
              <a:t>22</a:t>
            </a:fld>
            <a:endParaRPr lang="nl-NL"/>
          </a:p>
        </p:txBody>
      </p:sp>
    </p:spTree>
    <p:extLst>
      <p:ext uri="{BB962C8B-B14F-4D97-AF65-F5344CB8AC3E}">
        <p14:creationId xmlns:p14="http://schemas.microsoft.com/office/powerpoint/2010/main" val="986313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a:xfrm>
            <a:off x="539552" y="1200151"/>
            <a:ext cx="8064896" cy="3432572"/>
          </a:xfrm>
        </p:spPr>
        <p:txBody>
          <a:bodyPr>
            <a:normAutofit fontScale="92500"/>
          </a:bodyPr>
          <a:lstStyle/>
          <a:p>
            <a:pPr marL="0" indent="0" algn="ctr">
              <a:buNone/>
            </a:pPr>
            <a:endParaRPr lang="nl-NL" sz="3600" b="1" dirty="0">
              <a:solidFill>
                <a:schemeClr val="accent2"/>
              </a:solidFill>
            </a:endParaRPr>
          </a:p>
          <a:p>
            <a:pPr marL="0" indent="0" algn="ctr">
              <a:buNone/>
            </a:pPr>
            <a:r>
              <a:rPr lang="nl-NL" sz="3600" b="1" dirty="0">
                <a:solidFill>
                  <a:schemeClr val="accent2"/>
                </a:solidFill>
              </a:rPr>
              <a:t>Gedetailleerde kennis van informatiesystemen en communicatie.</a:t>
            </a:r>
          </a:p>
          <a:p>
            <a:pPr marL="0" indent="0" algn="ctr">
              <a:buNone/>
            </a:pPr>
            <a:r>
              <a:rPr lang="nl-NL" sz="3600" b="1" dirty="0">
                <a:solidFill>
                  <a:schemeClr val="accent2"/>
                </a:solidFill>
              </a:rPr>
              <a:t>IT als specifiek aandachtspunt.</a:t>
            </a:r>
          </a:p>
          <a:p>
            <a:pPr marL="0" indent="0" algn="ctr">
              <a:buNone/>
            </a:pPr>
            <a:endParaRPr lang="nl-NL" sz="3600" b="1" dirty="0">
              <a:solidFill>
                <a:schemeClr val="accent2"/>
              </a:solidFill>
            </a:endParaRPr>
          </a:p>
          <a:p>
            <a:pPr marL="0" indent="0" algn="ctr">
              <a:buNone/>
            </a:pPr>
            <a:r>
              <a:rPr lang="nl-NL" sz="3600" b="1" dirty="0">
                <a:solidFill>
                  <a:schemeClr val="accent2"/>
                </a:solidFill>
              </a:rPr>
              <a:t>Pieter </a:t>
            </a:r>
            <a:r>
              <a:rPr lang="nl-NL" sz="3600" b="1" dirty="0" err="1">
                <a:solidFill>
                  <a:schemeClr val="accent2"/>
                </a:solidFill>
              </a:rPr>
              <a:t>Mansvelder</a:t>
            </a:r>
            <a:endParaRPr lang="nl-NL" sz="3600" b="1" dirty="0">
              <a:solidFill>
                <a:schemeClr val="accent2"/>
              </a:solidFill>
            </a:endParaRP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23</a:t>
            </a:fld>
            <a:endParaRPr lang="nl-NL"/>
          </a:p>
        </p:txBody>
      </p:sp>
    </p:spTree>
    <p:extLst>
      <p:ext uri="{BB962C8B-B14F-4D97-AF65-F5344CB8AC3E}">
        <p14:creationId xmlns:p14="http://schemas.microsoft.com/office/powerpoint/2010/main" val="3617719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BEF03-EE3D-0F14-1E49-179426767801}"/>
              </a:ext>
            </a:extLst>
          </p:cNvPr>
          <p:cNvSpPr>
            <a:spLocks noGrp="1"/>
          </p:cNvSpPr>
          <p:nvPr>
            <p:ph type="title"/>
          </p:nvPr>
        </p:nvSpPr>
        <p:spPr/>
        <p:txBody>
          <a:bodyPr/>
          <a:lstStyle/>
          <a:p>
            <a:r>
              <a:rPr lang="nl-NL" dirty="0"/>
              <a:t>Standaard 315: significante TRT</a:t>
            </a:r>
          </a:p>
        </p:txBody>
      </p:sp>
      <p:sp>
        <p:nvSpPr>
          <p:cNvPr id="3" name="Tijdelijke aanduiding voor inhoud 2">
            <a:extLst>
              <a:ext uri="{FF2B5EF4-FFF2-40B4-BE49-F238E27FC236}">
                <a16:creationId xmlns:a16="http://schemas.microsoft.com/office/drawing/2014/main" id="{AEAC3082-D3F3-CA3C-EA58-44FDEA73D1CE}"/>
              </a:ext>
            </a:extLst>
          </p:cNvPr>
          <p:cNvSpPr>
            <a:spLocks noGrp="1"/>
          </p:cNvSpPr>
          <p:nvPr>
            <p:ph idx="1"/>
          </p:nvPr>
        </p:nvSpPr>
        <p:spPr/>
        <p:txBody>
          <a:bodyPr/>
          <a:lstStyle/>
          <a:p>
            <a:r>
              <a:rPr lang="nl-NL" dirty="0"/>
              <a:t>We identificeren </a:t>
            </a:r>
            <a:r>
              <a:rPr lang="nl-NL" dirty="0">
                <a:solidFill>
                  <a:schemeClr val="accent2"/>
                </a:solidFill>
              </a:rPr>
              <a:t>inherente risico’s </a:t>
            </a:r>
            <a:r>
              <a:rPr lang="nl-NL" dirty="0"/>
              <a:t>op een afwijking van materieel belang op het niveau van een of meer </a:t>
            </a:r>
            <a:r>
              <a:rPr lang="nl-NL" dirty="0">
                <a:solidFill>
                  <a:schemeClr val="accent2"/>
                </a:solidFill>
              </a:rPr>
              <a:t>beweringen</a:t>
            </a:r>
            <a:r>
              <a:rPr lang="nl-NL" dirty="0"/>
              <a:t> over een transactiestroom, rekeningsaldo of toelichting</a:t>
            </a:r>
          </a:p>
          <a:p>
            <a:r>
              <a:rPr lang="nl-NL" dirty="0"/>
              <a:t>Daarmee onderscheiden we de </a:t>
            </a:r>
            <a:r>
              <a:rPr lang="nl-NL" dirty="0">
                <a:solidFill>
                  <a:schemeClr val="accent2"/>
                </a:solidFill>
              </a:rPr>
              <a:t>significante</a:t>
            </a:r>
            <a:r>
              <a:rPr lang="nl-NL" dirty="0"/>
              <a:t> transactiestromen, rekeningsaldi en toelichtingen (TRT) in de verantwoording</a:t>
            </a:r>
          </a:p>
          <a:p>
            <a:r>
              <a:rPr lang="nl-NL" dirty="0"/>
              <a:t>Voor deze TRT verkrijgen we </a:t>
            </a:r>
            <a:r>
              <a:rPr lang="nl-NL" dirty="0">
                <a:solidFill>
                  <a:schemeClr val="accent2"/>
                </a:solidFill>
              </a:rPr>
              <a:t>inzicht</a:t>
            </a:r>
            <a:r>
              <a:rPr lang="nl-NL" dirty="0"/>
              <a:t> in de informatie-verwerkingsactiviteiten (met inbegrip van de daarvoor benodigde middelen en beleidslijnen)</a:t>
            </a:r>
          </a:p>
          <a:p>
            <a:endParaRPr lang="nl-NL" dirty="0"/>
          </a:p>
        </p:txBody>
      </p:sp>
      <p:sp>
        <p:nvSpPr>
          <p:cNvPr id="4" name="Tijdelijke aanduiding voor datum 3">
            <a:extLst>
              <a:ext uri="{FF2B5EF4-FFF2-40B4-BE49-F238E27FC236}">
                <a16:creationId xmlns:a16="http://schemas.microsoft.com/office/drawing/2014/main" id="{8530E28E-E0D5-392F-6307-C2B1699D6A2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A4D890D-C781-E99E-1781-3A84FC1BF22F}"/>
              </a:ext>
            </a:extLst>
          </p:cNvPr>
          <p:cNvSpPr>
            <a:spLocks noGrp="1"/>
          </p:cNvSpPr>
          <p:nvPr>
            <p:ph type="sldNum" sz="quarter" idx="12"/>
          </p:nvPr>
        </p:nvSpPr>
        <p:spPr/>
        <p:txBody>
          <a:bodyPr/>
          <a:lstStyle/>
          <a:p>
            <a:fld id="{EE354322-214A-47FA-ACD5-295506F60FF9}" type="slidenum">
              <a:rPr lang="nl-NL" smtClean="0"/>
              <a:t>24</a:t>
            </a:fld>
            <a:endParaRPr lang="nl-NL"/>
          </a:p>
        </p:txBody>
      </p:sp>
    </p:spTree>
    <p:extLst>
      <p:ext uri="{BB962C8B-B14F-4D97-AF65-F5344CB8AC3E}">
        <p14:creationId xmlns:p14="http://schemas.microsoft.com/office/powerpoint/2010/main" val="680944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BEF03-EE3D-0F14-1E49-179426767801}"/>
              </a:ext>
            </a:extLst>
          </p:cNvPr>
          <p:cNvSpPr>
            <a:spLocks noGrp="1"/>
          </p:cNvSpPr>
          <p:nvPr>
            <p:ph type="title"/>
          </p:nvPr>
        </p:nvSpPr>
        <p:spPr/>
        <p:txBody>
          <a:bodyPr/>
          <a:lstStyle/>
          <a:p>
            <a:r>
              <a:rPr lang="nl-NL" dirty="0"/>
              <a:t>Standaard 315: inzicht verkrijgen</a:t>
            </a:r>
          </a:p>
        </p:txBody>
      </p:sp>
      <p:sp>
        <p:nvSpPr>
          <p:cNvPr id="3" name="Tijdelijke aanduiding voor inhoud 2">
            <a:extLst>
              <a:ext uri="{FF2B5EF4-FFF2-40B4-BE49-F238E27FC236}">
                <a16:creationId xmlns:a16="http://schemas.microsoft.com/office/drawing/2014/main" id="{AEAC3082-D3F3-CA3C-EA58-44FDEA73D1CE}"/>
              </a:ext>
            </a:extLst>
          </p:cNvPr>
          <p:cNvSpPr>
            <a:spLocks noGrp="1"/>
          </p:cNvSpPr>
          <p:nvPr>
            <p:ph idx="1"/>
          </p:nvPr>
        </p:nvSpPr>
        <p:spPr/>
        <p:txBody>
          <a:bodyPr>
            <a:normAutofit/>
          </a:bodyPr>
          <a:lstStyle/>
          <a:p>
            <a:r>
              <a:rPr lang="nl-NL" dirty="0"/>
              <a:t>Informatieverwerkingsactiviteiten voor </a:t>
            </a:r>
            <a:r>
              <a:rPr lang="nl-NL" dirty="0">
                <a:solidFill>
                  <a:schemeClr val="accent2"/>
                </a:solidFill>
              </a:rPr>
              <a:t>significante TRT</a:t>
            </a:r>
            <a:r>
              <a:rPr lang="nl-NL" dirty="0"/>
              <a:t>:</a:t>
            </a:r>
          </a:p>
          <a:p>
            <a:pPr lvl="1"/>
            <a:r>
              <a:rPr lang="nl-NL" dirty="0"/>
              <a:t>Hoe </a:t>
            </a:r>
            <a:r>
              <a:rPr lang="nl-NL" dirty="0">
                <a:solidFill>
                  <a:schemeClr val="accent2"/>
                </a:solidFill>
              </a:rPr>
              <a:t>transacties</a:t>
            </a:r>
            <a:r>
              <a:rPr lang="nl-NL" dirty="0"/>
              <a:t> worden geïnitieerd</a:t>
            </a:r>
          </a:p>
          <a:p>
            <a:pPr lvl="1"/>
            <a:r>
              <a:rPr lang="nl-NL" dirty="0"/>
              <a:t>Hoe informatie daarover wordt vastgelegd, verwerkt, gecorrigeerd (indien nodig) en opgenomen in het </a:t>
            </a:r>
            <a:r>
              <a:rPr lang="nl-NL" dirty="0">
                <a:solidFill>
                  <a:schemeClr val="accent2"/>
                </a:solidFill>
              </a:rPr>
              <a:t>grootboek</a:t>
            </a:r>
          </a:p>
          <a:p>
            <a:pPr lvl="1"/>
            <a:r>
              <a:rPr lang="nl-NL" dirty="0"/>
              <a:t>Hoe daarover wordt </a:t>
            </a:r>
            <a:r>
              <a:rPr lang="nl-NL" dirty="0">
                <a:solidFill>
                  <a:schemeClr val="accent2"/>
                </a:solidFill>
              </a:rPr>
              <a:t>gerapporteerd</a:t>
            </a:r>
            <a:r>
              <a:rPr lang="nl-NL" dirty="0"/>
              <a:t> in de financiële overzichten</a:t>
            </a:r>
          </a:p>
          <a:p>
            <a:r>
              <a:rPr lang="nl-NL" dirty="0"/>
              <a:t>Andere </a:t>
            </a:r>
            <a:r>
              <a:rPr lang="nl-NL" dirty="0">
                <a:solidFill>
                  <a:schemeClr val="accent2"/>
                </a:solidFill>
              </a:rPr>
              <a:t>ondersteunende vastleggingen </a:t>
            </a:r>
            <a:r>
              <a:rPr lang="nl-NL" dirty="0"/>
              <a:t>met betrekking tot informatiestromen</a:t>
            </a:r>
          </a:p>
          <a:p>
            <a:r>
              <a:rPr lang="nl-NL" dirty="0"/>
              <a:t>Het </a:t>
            </a:r>
            <a:r>
              <a:rPr lang="nl-NL" dirty="0">
                <a:solidFill>
                  <a:schemeClr val="accent2"/>
                </a:solidFill>
              </a:rPr>
              <a:t>proces</a:t>
            </a:r>
            <a:r>
              <a:rPr lang="nl-NL" dirty="0"/>
              <a:t> van financiële verslaggeving</a:t>
            </a:r>
          </a:p>
          <a:p>
            <a:r>
              <a:rPr lang="nl-NL" dirty="0"/>
              <a:t>De middelen van de entiteit die hiervoor relevant zijn, inclusief de </a:t>
            </a:r>
            <a:r>
              <a:rPr lang="nl-NL" dirty="0">
                <a:solidFill>
                  <a:schemeClr val="accent2"/>
                </a:solidFill>
              </a:rPr>
              <a:t>IT-omgeving</a:t>
            </a:r>
          </a:p>
          <a:p>
            <a:endParaRPr lang="nl-NL" dirty="0"/>
          </a:p>
          <a:p>
            <a:pPr lvl="1"/>
            <a:endParaRPr lang="nl-NL" dirty="0"/>
          </a:p>
        </p:txBody>
      </p:sp>
      <p:sp>
        <p:nvSpPr>
          <p:cNvPr id="4" name="Tijdelijke aanduiding voor datum 3">
            <a:extLst>
              <a:ext uri="{FF2B5EF4-FFF2-40B4-BE49-F238E27FC236}">
                <a16:creationId xmlns:a16="http://schemas.microsoft.com/office/drawing/2014/main" id="{8530E28E-E0D5-392F-6307-C2B1699D6A2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A4D890D-C781-E99E-1781-3A84FC1BF22F}"/>
              </a:ext>
            </a:extLst>
          </p:cNvPr>
          <p:cNvSpPr>
            <a:spLocks noGrp="1"/>
          </p:cNvSpPr>
          <p:nvPr>
            <p:ph type="sldNum" sz="quarter" idx="12"/>
          </p:nvPr>
        </p:nvSpPr>
        <p:spPr/>
        <p:txBody>
          <a:bodyPr/>
          <a:lstStyle/>
          <a:p>
            <a:fld id="{EE354322-214A-47FA-ACD5-295506F60FF9}" type="slidenum">
              <a:rPr lang="nl-NL" smtClean="0"/>
              <a:t>25</a:t>
            </a:fld>
            <a:endParaRPr lang="nl-NL"/>
          </a:p>
        </p:txBody>
      </p:sp>
    </p:spTree>
    <p:extLst>
      <p:ext uri="{BB962C8B-B14F-4D97-AF65-F5344CB8AC3E}">
        <p14:creationId xmlns:p14="http://schemas.microsoft.com/office/powerpoint/2010/main" val="33894948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endParaRPr lang="nl-NL" sz="3600" b="1" dirty="0">
              <a:solidFill>
                <a:schemeClr val="accent2"/>
              </a:solidFill>
            </a:endParaRPr>
          </a:p>
          <a:p>
            <a:pPr marL="0" indent="0" algn="ctr">
              <a:buNone/>
            </a:pPr>
            <a:r>
              <a:rPr lang="nl-NL" sz="3600" b="1" dirty="0">
                <a:solidFill>
                  <a:schemeClr val="accent2"/>
                </a:solidFill>
              </a:rPr>
              <a:t>Wat betekent dit in de praktijk?</a:t>
            </a:r>
          </a:p>
          <a:p>
            <a:pPr marL="0" indent="0" algn="ctr">
              <a:buNone/>
            </a:pPr>
            <a:endParaRPr lang="nl-NL" sz="3600" b="1" dirty="0">
              <a:solidFill>
                <a:schemeClr val="accent2"/>
              </a:solidFill>
            </a:endParaRPr>
          </a:p>
          <a:p>
            <a:pPr marL="0" indent="0" algn="ctr">
              <a:buNone/>
            </a:pPr>
            <a:r>
              <a:rPr lang="nl-NL" sz="3600" b="1" dirty="0">
                <a:solidFill>
                  <a:schemeClr val="accent2"/>
                </a:solidFill>
              </a:rPr>
              <a:t>Tineke Bulder</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26</a:t>
            </a:fld>
            <a:endParaRPr lang="nl-NL"/>
          </a:p>
        </p:txBody>
      </p:sp>
    </p:spTree>
    <p:extLst>
      <p:ext uri="{BB962C8B-B14F-4D97-AF65-F5344CB8AC3E}">
        <p14:creationId xmlns:p14="http://schemas.microsoft.com/office/powerpoint/2010/main" val="3278492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lstStyle/>
          <a:p>
            <a:r>
              <a:rPr lang="nl-NL" dirty="0"/>
              <a:t>Risico op jaarrekeningniveau</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27</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43808" y="1347614"/>
            <a:ext cx="5976472" cy="34325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000" dirty="0"/>
              <a:t>Risicofactor: overname van een onderneming</a:t>
            </a:r>
          </a:p>
          <a:p>
            <a:r>
              <a:rPr lang="nl-NL" sz="2000" dirty="0"/>
              <a:t>Inherente risicofactor: wijzigingen, complexiteit</a:t>
            </a:r>
          </a:p>
          <a:p>
            <a:r>
              <a:rPr lang="nl-NL" sz="2000" dirty="0"/>
              <a:t>Risico op jaarrekeningniveau (diepgaande invloed)</a:t>
            </a:r>
          </a:p>
          <a:p>
            <a:pPr lvl="1"/>
            <a:r>
              <a:rPr lang="nl-NL" sz="1700" dirty="0"/>
              <a:t>Algehele manier van inspelen</a:t>
            </a:r>
          </a:p>
          <a:p>
            <a:pPr lvl="2"/>
            <a:r>
              <a:rPr lang="nl-NL" sz="1400" dirty="0"/>
              <a:t>Nadrukkelijker PKI handhaven</a:t>
            </a:r>
          </a:p>
          <a:p>
            <a:pPr lvl="2"/>
            <a:r>
              <a:rPr lang="nl-NL" sz="1400" dirty="0"/>
              <a:t>Meer ervaring in controleteam/inzet deskundigen</a:t>
            </a:r>
          </a:p>
          <a:p>
            <a:pPr lvl="2"/>
            <a:r>
              <a:rPr lang="nl-NL" sz="1400" dirty="0"/>
              <a:t>Wijzigingen in aansturing en toezicht op opdrachtteam</a:t>
            </a:r>
          </a:p>
          <a:p>
            <a:pPr lvl="2"/>
            <a:r>
              <a:rPr lang="nl-NL" sz="1400" dirty="0"/>
              <a:t>Hogere mate van onvoorspelbaarheid</a:t>
            </a:r>
          </a:p>
          <a:p>
            <a:pPr lvl="2"/>
            <a:r>
              <a:rPr lang="nl-NL" sz="1400" dirty="0"/>
              <a:t>Wijzigingen in controlestrategie (materialiteit, aard, timing en omvang van werkzaamheden)</a:t>
            </a:r>
            <a:endParaRPr lang="nl-NL" sz="2000" dirty="0"/>
          </a:p>
        </p:txBody>
      </p:sp>
      <p:pic>
        <p:nvPicPr>
          <p:cNvPr id="9" name="Afbeelding 8">
            <a:extLst>
              <a:ext uri="{FF2B5EF4-FFF2-40B4-BE49-F238E27FC236}">
                <a16:creationId xmlns:a16="http://schemas.microsoft.com/office/drawing/2014/main" id="{211285B7-C58F-DCB9-5DF9-D12541754B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3720" y="1995686"/>
            <a:ext cx="1980000" cy="1980000"/>
          </a:xfrm>
          <a:prstGeom prst="rect">
            <a:avLst/>
          </a:prstGeom>
        </p:spPr>
      </p:pic>
    </p:spTree>
    <p:extLst>
      <p:ext uri="{BB962C8B-B14F-4D97-AF65-F5344CB8AC3E}">
        <p14:creationId xmlns:p14="http://schemas.microsoft.com/office/powerpoint/2010/main" val="31084707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lstStyle/>
          <a:p>
            <a:r>
              <a:rPr lang="nl-NL" dirty="0"/>
              <a:t>Risico op jaarrekeningniveau</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28</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55865" y="1341408"/>
            <a:ext cx="5976472" cy="3432572"/>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2000" dirty="0"/>
              <a:t>Maar nu ook: </a:t>
            </a:r>
          </a:p>
          <a:p>
            <a:pPr>
              <a:lnSpc>
                <a:spcPct val="100000"/>
              </a:lnSpc>
            </a:pPr>
            <a:r>
              <a:rPr lang="nl-NL" sz="2000" dirty="0"/>
              <a:t>Aanwijzing voor significante risico(’s) op niveau van een bewering/beweringen over een post/posten in de jaarrekening</a:t>
            </a:r>
          </a:p>
          <a:p>
            <a:pPr>
              <a:lnSpc>
                <a:spcPct val="100000"/>
              </a:lnSpc>
            </a:pPr>
            <a:r>
              <a:rPr lang="nl-NL" sz="2000" dirty="0"/>
              <a:t>Bijvoorbeeld: </a:t>
            </a:r>
          </a:p>
          <a:p>
            <a:pPr lvl="1">
              <a:lnSpc>
                <a:spcPct val="100000"/>
              </a:lnSpc>
            </a:pPr>
            <a:r>
              <a:rPr lang="nl-NL" sz="1700" dirty="0"/>
              <a:t>Waardering van activa</a:t>
            </a:r>
          </a:p>
          <a:p>
            <a:pPr lvl="1">
              <a:lnSpc>
                <a:spcPct val="100000"/>
              </a:lnSpc>
            </a:pPr>
            <a:r>
              <a:rPr lang="nl-NL" sz="1700" dirty="0"/>
              <a:t>Verantwoording van omzet</a:t>
            </a:r>
          </a:p>
          <a:p>
            <a:pPr lvl="1">
              <a:lnSpc>
                <a:spcPct val="100000"/>
              </a:lnSpc>
            </a:pPr>
            <a:r>
              <a:rPr lang="nl-NL" sz="1700" dirty="0"/>
              <a:t>Transacties in groepsverband</a:t>
            </a:r>
          </a:p>
          <a:p>
            <a:pPr lvl="1">
              <a:lnSpc>
                <a:spcPct val="100000"/>
              </a:lnSpc>
            </a:pPr>
            <a:r>
              <a:rPr lang="nl-NL" sz="1700" dirty="0"/>
              <a:t>Etc.</a:t>
            </a:r>
          </a:p>
          <a:p>
            <a:pPr>
              <a:lnSpc>
                <a:spcPct val="100000"/>
              </a:lnSpc>
            </a:pPr>
            <a:r>
              <a:rPr lang="nl-NL" sz="2000" dirty="0"/>
              <a:t>Impact op significante transactiestromen, rekeningsaldi en toelichtingen</a:t>
            </a:r>
          </a:p>
          <a:p>
            <a:pPr>
              <a:lnSpc>
                <a:spcPct val="100000"/>
              </a:lnSpc>
            </a:pPr>
            <a:endParaRPr lang="nl-NL" sz="2000" dirty="0"/>
          </a:p>
        </p:txBody>
      </p:sp>
      <p:pic>
        <p:nvPicPr>
          <p:cNvPr id="6" name="Afbeelding 5">
            <a:extLst>
              <a:ext uri="{FF2B5EF4-FFF2-40B4-BE49-F238E27FC236}">
                <a16:creationId xmlns:a16="http://schemas.microsoft.com/office/drawing/2014/main" id="{962EE2B9-2DCB-68B2-312F-83AED6B775C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1663" y="2067694"/>
            <a:ext cx="1980000" cy="1980000"/>
          </a:xfrm>
          <a:prstGeom prst="rect">
            <a:avLst/>
          </a:prstGeom>
        </p:spPr>
      </p:pic>
    </p:spTree>
    <p:extLst>
      <p:ext uri="{BB962C8B-B14F-4D97-AF65-F5344CB8AC3E}">
        <p14:creationId xmlns:p14="http://schemas.microsoft.com/office/powerpoint/2010/main" val="1214133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hthoek 10">
            <a:extLst>
              <a:ext uri="{FF2B5EF4-FFF2-40B4-BE49-F238E27FC236}">
                <a16:creationId xmlns:a16="http://schemas.microsoft.com/office/drawing/2014/main" id="{CE3EE1D4-15C4-1C5C-6AD0-627292598A0D}"/>
              </a:ext>
            </a:extLst>
          </p:cNvPr>
          <p:cNvSpPr/>
          <p:nvPr/>
        </p:nvSpPr>
        <p:spPr>
          <a:xfrm>
            <a:off x="0" y="1131590"/>
            <a:ext cx="9144000" cy="367240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B70EB2D-C6C0-2F98-7E7C-DF8BA88901E0}"/>
              </a:ext>
            </a:extLst>
          </p:cNvPr>
          <p:cNvSpPr>
            <a:spLocks noGrp="1"/>
          </p:cNvSpPr>
          <p:nvPr>
            <p:ph type="title"/>
          </p:nvPr>
        </p:nvSpPr>
        <p:spPr/>
        <p:txBody>
          <a:bodyPr/>
          <a:lstStyle/>
          <a:p>
            <a:r>
              <a:rPr lang="nl-NL" dirty="0"/>
              <a:t>Route naar inzicht in de IT-omgeving</a:t>
            </a:r>
          </a:p>
        </p:txBody>
      </p:sp>
      <p:sp>
        <p:nvSpPr>
          <p:cNvPr id="4" name="Tijdelijke aanduiding voor datum 3">
            <a:extLst>
              <a:ext uri="{FF2B5EF4-FFF2-40B4-BE49-F238E27FC236}">
                <a16:creationId xmlns:a16="http://schemas.microsoft.com/office/drawing/2014/main" id="{E6AA7506-68E4-72C0-D34B-BC64DE708299}"/>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25BC8378-29DC-001D-983B-99E88EF2DFCC}"/>
              </a:ext>
            </a:extLst>
          </p:cNvPr>
          <p:cNvSpPr>
            <a:spLocks noGrp="1"/>
          </p:cNvSpPr>
          <p:nvPr>
            <p:ph type="sldNum" sz="quarter" idx="12"/>
          </p:nvPr>
        </p:nvSpPr>
        <p:spPr/>
        <p:txBody>
          <a:bodyPr/>
          <a:lstStyle/>
          <a:p>
            <a:fld id="{EE354322-214A-47FA-ACD5-295506F60FF9}" type="slidenum">
              <a:rPr lang="nl-NL" smtClean="0"/>
              <a:t>29</a:t>
            </a:fld>
            <a:endParaRPr lang="nl-NL"/>
          </a:p>
        </p:txBody>
      </p:sp>
      <p:sp>
        <p:nvSpPr>
          <p:cNvPr id="6" name="Vijfhoek 5">
            <a:extLst>
              <a:ext uri="{FF2B5EF4-FFF2-40B4-BE49-F238E27FC236}">
                <a16:creationId xmlns:a16="http://schemas.microsoft.com/office/drawing/2014/main" id="{B445794F-3AAF-00FC-13CA-016FD7B60C2C}"/>
              </a:ext>
            </a:extLst>
          </p:cNvPr>
          <p:cNvSpPr>
            <a:spLocks noChangeAspect="1"/>
          </p:cNvSpPr>
          <p:nvPr/>
        </p:nvSpPr>
        <p:spPr>
          <a:xfrm rot="5400000">
            <a:off x="4268156" y="-812577"/>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Ondernemingsdoelstellingen, activiteiten en omgevingsfactoren</a:t>
            </a:r>
          </a:p>
        </p:txBody>
      </p:sp>
      <p:sp>
        <p:nvSpPr>
          <p:cNvPr id="7" name="Vijfhoek 6">
            <a:extLst>
              <a:ext uri="{FF2B5EF4-FFF2-40B4-BE49-F238E27FC236}">
                <a16:creationId xmlns:a16="http://schemas.microsoft.com/office/drawing/2014/main" id="{FD7CC419-CB75-73DB-55B6-89F3B0032C87}"/>
              </a:ext>
            </a:extLst>
          </p:cNvPr>
          <p:cNvSpPr>
            <a:spLocks noChangeAspect="1"/>
          </p:cNvSpPr>
          <p:nvPr/>
        </p:nvSpPr>
        <p:spPr>
          <a:xfrm rot="5400000">
            <a:off x="4268156" y="-109969"/>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Structuur, </a:t>
            </a:r>
            <a:r>
              <a:rPr lang="nl-NL" sz="1400" dirty="0" err="1">
                <a:ea typeface="Roboto Light" panose="02000000000000000000" pitchFamily="2" charset="0"/>
                <a:cs typeface="Arial" panose="020B0604020202020204" pitchFamily="34" charset="0"/>
              </a:rPr>
              <a:t>governance</a:t>
            </a:r>
            <a:r>
              <a:rPr lang="nl-NL" sz="1400" dirty="0">
                <a:ea typeface="Roboto Light" panose="02000000000000000000" pitchFamily="2" charset="0"/>
                <a:cs typeface="Arial" panose="020B0604020202020204" pitchFamily="34" charset="0"/>
              </a:rPr>
              <a:t> en bedrijfsmodel</a:t>
            </a:r>
          </a:p>
          <a:p>
            <a:pPr algn="ctr"/>
            <a:r>
              <a:rPr lang="nl-NL" sz="1400" dirty="0">
                <a:ea typeface="Roboto Light" panose="02000000000000000000" pitchFamily="2" charset="0"/>
                <a:cs typeface="Arial" panose="020B0604020202020204" pitchFamily="34" charset="0"/>
              </a:rPr>
              <a:t>Meting van financiële prestaties</a:t>
            </a:r>
          </a:p>
        </p:txBody>
      </p:sp>
      <p:sp>
        <p:nvSpPr>
          <p:cNvPr id="8" name="Vijfhoek 7">
            <a:extLst>
              <a:ext uri="{FF2B5EF4-FFF2-40B4-BE49-F238E27FC236}">
                <a16:creationId xmlns:a16="http://schemas.microsoft.com/office/drawing/2014/main" id="{2BB45EEF-8605-2E03-3BF1-F76156F8654D}"/>
              </a:ext>
            </a:extLst>
          </p:cNvPr>
          <p:cNvSpPr>
            <a:spLocks noChangeAspect="1"/>
          </p:cNvSpPr>
          <p:nvPr/>
        </p:nvSpPr>
        <p:spPr>
          <a:xfrm rot="5400000">
            <a:off x="4268156" y="594454"/>
            <a:ext cx="576000" cy="4744624"/>
          </a:xfrm>
          <a:prstGeom prst="homePlate">
            <a:avLst>
              <a:gd name="adj" fmla="val 23404"/>
            </a:avLst>
          </a:prstGeom>
          <a:solidFill>
            <a:srgbClr val="57BDBD"/>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Identificeren van materiële en significante TRT in de financiële overzichten</a:t>
            </a:r>
          </a:p>
        </p:txBody>
      </p:sp>
      <p:sp>
        <p:nvSpPr>
          <p:cNvPr id="9" name="Vijfhoek 8">
            <a:extLst>
              <a:ext uri="{FF2B5EF4-FFF2-40B4-BE49-F238E27FC236}">
                <a16:creationId xmlns:a16="http://schemas.microsoft.com/office/drawing/2014/main" id="{34A8E493-1DC6-0ED6-6DCE-285F6EBBB347}"/>
              </a:ext>
            </a:extLst>
          </p:cNvPr>
          <p:cNvSpPr>
            <a:spLocks noChangeAspect="1"/>
          </p:cNvSpPr>
          <p:nvPr/>
        </p:nvSpPr>
        <p:spPr>
          <a:xfrm rot="5400000">
            <a:off x="4284000" y="1297062"/>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Informatiesysteem en communicatie relevant voor financiële verslaggeving</a:t>
            </a:r>
          </a:p>
        </p:txBody>
      </p:sp>
      <p:sp>
        <p:nvSpPr>
          <p:cNvPr id="10" name="Vijfhoek 9">
            <a:extLst>
              <a:ext uri="{FF2B5EF4-FFF2-40B4-BE49-F238E27FC236}">
                <a16:creationId xmlns:a16="http://schemas.microsoft.com/office/drawing/2014/main" id="{D50B425D-0EDC-6635-86BC-A30F7F15B88D}"/>
              </a:ext>
            </a:extLst>
          </p:cNvPr>
          <p:cNvSpPr>
            <a:spLocks noChangeAspect="1"/>
          </p:cNvSpPr>
          <p:nvPr/>
        </p:nvSpPr>
        <p:spPr>
          <a:xfrm rot="5400000">
            <a:off x="4284000" y="1999670"/>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a:r>
              <a:rPr lang="nl-NL" sz="1400" dirty="0">
                <a:ea typeface="Roboto Light" panose="02000000000000000000" pitchFamily="2" charset="0"/>
                <a:cs typeface="Arial" panose="020B0604020202020204" pitchFamily="34" charset="0"/>
              </a:rPr>
              <a:t>IT-omgeving: applicaties, infrastructuur en processen</a:t>
            </a:r>
          </a:p>
        </p:txBody>
      </p:sp>
      <p:cxnSp>
        <p:nvCxnSpPr>
          <p:cNvPr id="12" name="Rechte verbindingslijn 11">
            <a:extLst>
              <a:ext uri="{FF2B5EF4-FFF2-40B4-BE49-F238E27FC236}">
                <a16:creationId xmlns:a16="http://schemas.microsoft.com/office/drawing/2014/main" id="{60A3DEB1-83EA-0D06-3529-E3B7BDE093E6}"/>
              </a:ext>
            </a:extLst>
          </p:cNvPr>
          <p:cNvCxnSpPr/>
          <p:nvPr/>
        </p:nvCxnSpPr>
        <p:spPr>
          <a:xfrm>
            <a:off x="0" y="1906206"/>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Rechte verbindingslijn 12">
            <a:extLst>
              <a:ext uri="{FF2B5EF4-FFF2-40B4-BE49-F238E27FC236}">
                <a16:creationId xmlns:a16="http://schemas.microsoft.com/office/drawing/2014/main" id="{281EE97C-6937-9431-0F26-5AA63ECD9824}"/>
              </a:ext>
            </a:extLst>
          </p:cNvPr>
          <p:cNvCxnSpPr/>
          <p:nvPr/>
        </p:nvCxnSpPr>
        <p:spPr>
          <a:xfrm>
            <a:off x="0" y="3309302"/>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Rechte verbindingslijn 13">
            <a:extLst>
              <a:ext uri="{FF2B5EF4-FFF2-40B4-BE49-F238E27FC236}">
                <a16:creationId xmlns:a16="http://schemas.microsoft.com/office/drawing/2014/main" id="{D67C08FD-B81D-F322-C5D3-13A5F87C7A9B}"/>
              </a:ext>
            </a:extLst>
          </p:cNvPr>
          <p:cNvCxnSpPr/>
          <p:nvPr/>
        </p:nvCxnSpPr>
        <p:spPr>
          <a:xfrm>
            <a:off x="0" y="2622513"/>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a:extLst>
              <a:ext uri="{FF2B5EF4-FFF2-40B4-BE49-F238E27FC236}">
                <a16:creationId xmlns:a16="http://schemas.microsoft.com/office/drawing/2014/main" id="{0ED12675-6A20-5E8F-3F7A-D831B028D21C}"/>
              </a:ext>
            </a:extLst>
          </p:cNvPr>
          <p:cNvCxnSpPr/>
          <p:nvPr/>
        </p:nvCxnSpPr>
        <p:spPr>
          <a:xfrm>
            <a:off x="0" y="4011910"/>
            <a:ext cx="9144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Graphic 16" descr="Fabriek met effen opvulling">
            <a:extLst>
              <a:ext uri="{FF2B5EF4-FFF2-40B4-BE49-F238E27FC236}">
                <a16:creationId xmlns:a16="http://schemas.microsoft.com/office/drawing/2014/main" id="{87524C63-74D2-F6BC-7128-5EFEE468CCC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118" y="1219418"/>
            <a:ext cx="612000" cy="612000"/>
          </a:xfrm>
          <a:prstGeom prst="rect">
            <a:avLst/>
          </a:prstGeom>
        </p:spPr>
      </p:pic>
      <p:pic>
        <p:nvPicPr>
          <p:cNvPr id="19" name="Graphic 18" descr="Werkstroom met effen opvulling">
            <a:extLst>
              <a:ext uri="{FF2B5EF4-FFF2-40B4-BE49-F238E27FC236}">
                <a16:creationId xmlns:a16="http://schemas.microsoft.com/office/drawing/2014/main" id="{7C37E961-8456-9DEF-0122-B9EAED5179A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0072" y="1946078"/>
            <a:ext cx="612000" cy="612000"/>
          </a:xfrm>
          <a:prstGeom prst="rect">
            <a:avLst/>
          </a:prstGeom>
        </p:spPr>
      </p:pic>
      <p:pic>
        <p:nvPicPr>
          <p:cNvPr id="25" name="Graphic 24" descr="Krant met effen opvulling">
            <a:extLst>
              <a:ext uri="{FF2B5EF4-FFF2-40B4-BE49-F238E27FC236}">
                <a16:creationId xmlns:a16="http://schemas.microsoft.com/office/drawing/2014/main" id="{F4975006-FD09-E101-AD30-6313FCB1C09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0072" y="2661231"/>
            <a:ext cx="612000" cy="612000"/>
          </a:xfrm>
          <a:prstGeom prst="rect">
            <a:avLst/>
          </a:prstGeom>
        </p:spPr>
      </p:pic>
      <p:pic>
        <p:nvPicPr>
          <p:cNvPr id="27" name="Graphic 26" descr="Ethernet met effen opvulling">
            <a:extLst>
              <a:ext uri="{FF2B5EF4-FFF2-40B4-BE49-F238E27FC236}">
                <a16:creationId xmlns:a16="http://schemas.microsoft.com/office/drawing/2014/main" id="{BA61C348-EA36-99F0-0A10-C43D78196A1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2396" y="3363839"/>
            <a:ext cx="612000" cy="612000"/>
          </a:xfrm>
          <a:prstGeom prst="rect">
            <a:avLst/>
          </a:prstGeom>
        </p:spPr>
      </p:pic>
      <p:pic>
        <p:nvPicPr>
          <p:cNvPr id="29" name="Graphic 28" descr="Cloud Computing met effen opvulling">
            <a:extLst>
              <a:ext uri="{FF2B5EF4-FFF2-40B4-BE49-F238E27FC236}">
                <a16:creationId xmlns:a16="http://schemas.microsoft.com/office/drawing/2014/main" id="{63C24FD3-F8FA-88EC-4479-F784EF80279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9085" y="4101954"/>
            <a:ext cx="612000" cy="612000"/>
          </a:xfrm>
          <a:prstGeom prst="rect">
            <a:avLst/>
          </a:prstGeom>
        </p:spPr>
      </p:pic>
    </p:spTree>
    <p:extLst>
      <p:ext uri="{BB962C8B-B14F-4D97-AF65-F5344CB8AC3E}">
        <p14:creationId xmlns:p14="http://schemas.microsoft.com/office/powerpoint/2010/main" val="3911870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r>
              <a:rPr lang="nl-NL" sz="3600" b="1" dirty="0">
                <a:solidFill>
                  <a:schemeClr val="accent2"/>
                </a:solidFill>
              </a:rPr>
              <a:t>Hoofdlijnen van de wijziging van Standaard 315.</a:t>
            </a:r>
          </a:p>
          <a:p>
            <a:pPr marL="0" indent="0" algn="ctr">
              <a:buNone/>
            </a:pPr>
            <a:endParaRPr lang="nl-NL" sz="3600" b="1" dirty="0">
              <a:solidFill>
                <a:schemeClr val="accent2"/>
              </a:solidFill>
            </a:endParaRPr>
          </a:p>
          <a:p>
            <a:pPr marL="0" indent="0" algn="ctr">
              <a:buNone/>
            </a:pPr>
            <a:r>
              <a:rPr lang="nl-NL" sz="3600" b="1" dirty="0">
                <a:solidFill>
                  <a:schemeClr val="accent2"/>
                </a:solidFill>
              </a:rPr>
              <a:t>Anton Lok</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3</a:t>
            </a:fld>
            <a:endParaRPr lang="nl-NL"/>
          </a:p>
        </p:txBody>
      </p:sp>
    </p:spTree>
    <p:extLst>
      <p:ext uri="{BB962C8B-B14F-4D97-AF65-F5344CB8AC3E}">
        <p14:creationId xmlns:p14="http://schemas.microsoft.com/office/powerpoint/2010/main" val="13291064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BEF03-EE3D-0F14-1E49-179426767801}"/>
              </a:ext>
            </a:extLst>
          </p:cNvPr>
          <p:cNvSpPr>
            <a:spLocks noGrp="1"/>
          </p:cNvSpPr>
          <p:nvPr>
            <p:ph type="title"/>
          </p:nvPr>
        </p:nvSpPr>
        <p:spPr/>
        <p:txBody>
          <a:bodyPr/>
          <a:lstStyle/>
          <a:p>
            <a:r>
              <a:rPr lang="nl-NL" dirty="0"/>
              <a:t>Waaruit bestaat de IT-omgeving?</a:t>
            </a:r>
          </a:p>
        </p:txBody>
      </p:sp>
      <p:sp>
        <p:nvSpPr>
          <p:cNvPr id="3" name="Tijdelijke aanduiding voor inhoud 2">
            <a:extLst>
              <a:ext uri="{FF2B5EF4-FFF2-40B4-BE49-F238E27FC236}">
                <a16:creationId xmlns:a16="http://schemas.microsoft.com/office/drawing/2014/main" id="{AEAC3082-D3F3-CA3C-EA58-44FDEA73D1CE}"/>
              </a:ext>
            </a:extLst>
          </p:cNvPr>
          <p:cNvSpPr>
            <a:spLocks noGrp="1"/>
          </p:cNvSpPr>
          <p:nvPr>
            <p:ph idx="1"/>
          </p:nvPr>
        </p:nvSpPr>
        <p:spPr>
          <a:xfrm>
            <a:off x="628650" y="1200151"/>
            <a:ext cx="7886700" cy="3531839"/>
          </a:xfrm>
        </p:spPr>
        <p:txBody>
          <a:bodyPr>
            <a:normAutofit/>
          </a:bodyPr>
          <a:lstStyle/>
          <a:p>
            <a:r>
              <a:rPr lang="nl-NL" dirty="0"/>
              <a:t>Perspectief voor het verkrijgen van inzicht:</a:t>
            </a:r>
          </a:p>
          <a:p>
            <a:pPr lvl="1"/>
            <a:r>
              <a:rPr lang="nl-NL" dirty="0"/>
              <a:t>Rol en betekenis van IT voor het </a:t>
            </a:r>
            <a:r>
              <a:rPr lang="nl-NL" dirty="0">
                <a:solidFill>
                  <a:schemeClr val="accent2"/>
                </a:solidFill>
              </a:rPr>
              <a:t>bedrijfsmodel</a:t>
            </a:r>
          </a:p>
          <a:p>
            <a:pPr lvl="1"/>
            <a:r>
              <a:rPr lang="nl-NL" dirty="0"/>
              <a:t>Informatiesysteem relevant voor </a:t>
            </a:r>
            <a:r>
              <a:rPr lang="nl-NL" dirty="0">
                <a:solidFill>
                  <a:schemeClr val="accent2"/>
                </a:solidFill>
              </a:rPr>
              <a:t>financiële verslaggeving</a:t>
            </a:r>
          </a:p>
          <a:p>
            <a:endParaRPr lang="nl-NL" sz="1000" dirty="0"/>
          </a:p>
          <a:p>
            <a:r>
              <a:rPr lang="nl-NL" dirty="0"/>
              <a:t>IT-aspecten die een rol spelen bij het ondersteunen van de </a:t>
            </a:r>
            <a:r>
              <a:rPr lang="nl-NL" dirty="0">
                <a:solidFill>
                  <a:schemeClr val="accent2"/>
                </a:solidFill>
              </a:rPr>
              <a:t>bedrijfsactiviteiten </a:t>
            </a:r>
            <a:r>
              <a:rPr lang="nl-NL" dirty="0"/>
              <a:t>en het bereiken van de </a:t>
            </a:r>
            <a:r>
              <a:rPr lang="nl-NL" dirty="0">
                <a:solidFill>
                  <a:schemeClr val="accent2"/>
                </a:solidFill>
              </a:rPr>
              <a:t>bedrijfsstrategieën</a:t>
            </a:r>
            <a:r>
              <a:rPr lang="nl-NL" dirty="0"/>
              <a:t>:</a:t>
            </a:r>
          </a:p>
          <a:p>
            <a:pPr lvl="1"/>
            <a:r>
              <a:rPr lang="nl-NL" dirty="0"/>
              <a:t>IT-applicaties</a:t>
            </a:r>
          </a:p>
          <a:p>
            <a:pPr lvl="1"/>
            <a:r>
              <a:rPr lang="nl-NL" dirty="0"/>
              <a:t>Datawarehouses en rapportgenerators</a:t>
            </a:r>
          </a:p>
          <a:p>
            <a:pPr lvl="1"/>
            <a:r>
              <a:rPr lang="nl-NL" dirty="0"/>
              <a:t>Ondersteunende IT-infrastructuur</a:t>
            </a:r>
          </a:p>
          <a:p>
            <a:pPr lvl="1"/>
            <a:r>
              <a:rPr lang="nl-NL" dirty="0"/>
              <a:t>IT-processen</a:t>
            </a:r>
          </a:p>
          <a:p>
            <a:pPr lvl="1"/>
            <a:r>
              <a:rPr lang="nl-NL" dirty="0"/>
              <a:t>Personeel betrokken bij die processen</a:t>
            </a:r>
          </a:p>
          <a:p>
            <a:pPr lvl="1"/>
            <a:endParaRPr lang="nl-NL" dirty="0"/>
          </a:p>
        </p:txBody>
      </p:sp>
      <p:sp>
        <p:nvSpPr>
          <p:cNvPr id="4" name="Tijdelijke aanduiding voor datum 3">
            <a:extLst>
              <a:ext uri="{FF2B5EF4-FFF2-40B4-BE49-F238E27FC236}">
                <a16:creationId xmlns:a16="http://schemas.microsoft.com/office/drawing/2014/main" id="{8530E28E-E0D5-392F-6307-C2B1699D6A2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A4D890D-C781-E99E-1781-3A84FC1BF22F}"/>
              </a:ext>
            </a:extLst>
          </p:cNvPr>
          <p:cNvSpPr>
            <a:spLocks noGrp="1"/>
          </p:cNvSpPr>
          <p:nvPr>
            <p:ph type="sldNum" sz="quarter" idx="12"/>
          </p:nvPr>
        </p:nvSpPr>
        <p:spPr/>
        <p:txBody>
          <a:bodyPr/>
          <a:lstStyle/>
          <a:p>
            <a:fld id="{EE354322-214A-47FA-ACD5-295506F60FF9}" type="slidenum">
              <a:rPr lang="nl-NL" smtClean="0"/>
              <a:t>30</a:t>
            </a:fld>
            <a:endParaRPr lang="nl-NL"/>
          </a:p>
        </p:txBody>
      </p:sp>
    </p:spTree>
    <p:extLst>
      <p:ext uri="{BB962C8B-B14F-4D97-AF65-F5344CB8AC3E}">
        <p14:creationId xmlns:p14="http://schemas.microsoft.com/office/powerpoint/2010/main" val="297154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E8EC7E7-ACD8-0D46-2A40-8B894C6AB767}"/>
              </a:ext>
            </a:extLst>
          </p:cNvPr>
          <p:cNvSpPr>
            <a:spLocks noGrp="1"/>
          </p:cNvSpPr>
          <p:nvPr>
            <p:ph type="title"/>
          </p:nvPr>
        </p:nvSpPr>
        <p:spPr/>
        <p:txBody>
          <a:bodyPr/>
          <a:lstStyle/>
          <a:p>
            <a:r>
              <a:rPr lang="nl-NL" dirty="0"/>
              <a:t>De IT-omgeving in context</a:t>
            </a:r>
          </a:p>
        </p:txBody>
      </p:sp>
      <p:sp>
        <p:nvSpPr>
          <p:cNvPr id="3" name="Tijdelijke aanduiding voor inhoud 2">
            <a:extLst>
              <a:ext uri="{FF2B5EF4-FFF2-40B4-BE49-F238E27FC236}">
                <a16:creationId xmlns:a16="http://schemas.microsoft.com/office/drawing/2014/main" id="{8AE0A512-4F56-FA48-14EB-6B2C514F73BC}"/>
              </a:ext>
            </a:extLst>
          </p:cNvPr>
          <p:cNvSpPr>
            <a:spLocks noGrp="1"/>
          </p:cNvSpPr>
          <p:nvPr>
            <p:ph idx="1"/>
          </p:nvPr>
        </p:nvSpPr>
        <p:spPr>
          <a:xfrm>
            <a:off x="628650" y="1200151"/>
            <a:ext cx="7886700" cy="723527"/>
          </a:xfrm>
        </p:spPr>
        <p:txBody>
          <a:bodyPr/>
          <a:lstStyle/>
          <a:p>
            <a:r>
              <a:rPr lang="nl-NL" spc="-1" dirty="0">
                <a:ea typeface="ＭＳ Ｐゴシック"/>
                <a:cs typeface="Calibri" panose="020F0502020204030204" pitchFamily="34" charset="0"/>
              </a:rPr>
              <a:t>IT-ontwikkelingen en de impact op bedrijfsmodellen van en informatieverwerking door ondernemingen</a:t>
            </a:r>
          </a:p>
          <a:p>
            <a:endParaRPr lang="nl-NL" dirty="0"/>
          </a:p>
        </p:txBody>
      </p:sp>
      <p:sp>
        <p:nvSpPr>
          <p:cNvPr id="4" name="Tijdelijke aanduiding voor datum 3">
            <a:extLst>
              <a:ext uri="{FF2B5EF4-FFF2-40B4-BE49-F238E27FC236}">
                <a16:creationId xmlns:a16="http://schemas.microsoft.com/office/drawing/2014/main" id="{F577A7D0-8656-A049-47D2-B0E82A51D771}"/>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B3F972A-82FB-D175-5A1B-66CEE9262EBB}"/>
              </a:ext>
            </a:extLst>
          </p:cNvPr>
          <p:cNvSpPr>
            <a:spLocks noGrp="1"/>
          </p:cNvSpPr>
          <p:nvPr>
            <p:ph type="sldNum" sz="quarter" idx="12"/>
          </p:nvPr>
        </p:nvSpPr>
        <p:spPr/>
        <p:txBody>
          <a:bodyPr/>
          <a:lstStyle/>
          <a:p>
            <a:fld id="{EE354322-214A-47FA-ACD5-295506F60FF9}" type="slidenum">
              <a:rPr lang="nl-NL" smtClean="0"/>
              <a:t>31</a:t>
            </a:fld>
            <a:endParaRPr lang="nl-NL"/>
          </a:p>
        </p:txBody>
      </p:sp>
      <p:sp>
        <p:nvSpPr>
          <p:cNvPr id="22" name="TextBox 1">
            <a:extLst>
              <a:ext uri="{FF2B5EF4-FFF2-40B4-BE49-F238E27FC236}">
                <a16:creationId xmlns:a16="http://schemas.microsoft.com/office/drawing/2014/main" id="{79C09CC8-DA21-3F3B-35BD-C1761DF199C5}"/>
              </a:ext>
            </a:extLst>
          </p:cNvPr>
          <p:cNvSpPr txBox="1"/>
          <p:nvPr/>
        </p:nvSpPr>
        <p:spPr>
          <a:xfrm>
            <a:off x="336944" y="2036897"/>
            <a:ext cx="3310811" cy="2677656"/>
          </a:xfrm>
          <a:prstGeom prst="rect">
            <a:avLst/>
          </a:prstGeom>
          <a:noFill/>
        </p:spPr>
        <p:txBody>
          <a:bodyPr wrap="square" rtlCol="0">
            <a:spAutoFit/>
          </a:bodyPr>
          <a:lstStyle/>
          <a:p>
            <a:r>
              <a:rPr lang="nl-NL" sz="1400" dirty="0">
                <a:solidFill>
                  <a:schemeClr val="accent2"/>
                </a:solidFill>
              </a:rPr>
              <a:t>Trends en ontwikkelingen </a:t>
            </a:r>
          </a:p>
          <a:p>
            <a:pPr marL="180975" indent="-180975">
              <a:buClr>
                <a:schemeClr val="tx2"/>
              </a:buClr>
              <a:buFont typeface="Arial" panose="020B0604020202020204" pitchFamily="34" charset="0"/>
              <a:buChar char="•"/>
            </a:pPr>
            <a:r>
              <a:rPr lang="nl-NL" sz="1400" dirty="0">
                <a:solidFill>
                  <a:schemeClr val="tx2"/>
                </a:solidFill>
              </a:rPr>
              <a:t>Nieuwe bedrijfsmodellen en een hoog tempo van verandering</a:t>
            </a:r>
          </a:p>
          <a:p>
            <a:pPr marL="180975" indent="-180975">
              <a:buClr>
                <a:schemeClr val="tx2"/>
              </a:buClr>
              <a:buFont typeface="Arial" panose="020B0604020202020204" pitchFamily="34" charset="0"/>
              <a:buChar char="•"/>
            </a:pPr>
            <a:r>
              <a:rPr lang="nl-NL" sz="1400" dirty="0">
                <a:solidFill>
                  <a:schemeClr val="tx2"/>
                </a:solidFill>
              </a:rPr>
              <a:t>Globalisering van markten en bedrijven </a:t>
            </a:r>
          </a:p>
          <a:p>
            <a:pPr marL="180975" indent="-180975">
              <a:buClr>
                <a:schemeClr val="tx2"/>
              </a:buClr>
              <a:buFont typeface="Arial" panose="020B0604020202020204" pitchFamily="34" charset="0"/>
              <a:buChar char="•"/>
            </a:pPr>
            <a:r>
              <a:rPr lang="nl-NL" sz="1400" dirty="0">
                <a:solidFill>
                  <a:schemeClr val="tx2"/>
                </a:solidFill>
              </a:rPr>
              <a:t>Centralisatie en outsourcing van bedrijfsprocessen </a:t>
            </a:r>
          </a:p>
          <a:p>
            <a:pPr marL="180975" indent="-180975">
              <a:buClr>
                <a:schemeClr val="tx2"/>
              </a:buClr>
              <a:buFont typeface="Arial" panose="020B0604020202020204" pitchFamily="34" charset="0"/>
              <a:buChar char="•"/>
            </a:pPr>
            <a:r>
              <a:rPr lang="nl-NL" sz="1400" dirty="0">
                <a:solidFill>
                  <a:schemeClr val="tx2"/>
                </a:solidFill>
              </a:rPr>
              <a:t>Big data en </a:t>
            </a:r>
            <a:r>
              <a:rPr lang="nl-NL" sz="1400" dirty="0" err="1">
                <a:solidFill>
                  <a:schemeClr val="tx2"/>
                </a:solidFill>
              </a:rPr>
              <a:t>IoT</a:t>
            </a:r>
            <a:r>
              <a:rPr lang="nl-NL" sz="1400" dirty="0">
                <a:solidFill>
                  <a:schemeClr val="tx2"/>
                </a:solidFill>
              </a:rPr>
              <a:t>: ‘alles is online’ </a:t>
            </a:r>
          </a:p>
          <a:p>
            <a:pPr marL="180975" indent="-180975">
              <a:buClr>
                <a:schemeClr val="tx2"/>
              </a:buClr>
              <a:buFont typeface="Arial" panose="020B0604020202020204" pitchFamily="34" charset="0"/>
              <a:buChar char="•"/>
            </a:pPr>
            <a:r>
              <a:rPr lang="nl-NL" sz="1400" dirty="0">
                <a:solidFill>
                  <a:schemeClr val="tx2"/>
                </a:solidFill>
              </a:rPr>
              <a:t>Cloud computing en boekhouding</a:t>
            </a:r>
          </a:p>
          <a:p>
            <a:pPr marL="180975" indent="-180975">
              <a:buClr>
                <a:schemeClr val="tx2"/>
              </a:buClr>
              <a:buFont typeface="Arial" panose="020B0604020202020204" pitchFamily="34" charset="0"/>
              <a:buChar char="•"/>
            </a:pPr>
            <a:r>
              <a:rPr lang="nl-NL" sz="1400" dirty="0">
                <a:solidFill>
                  <a:schemeClr val="tx2"/>
                </a:solidFill>
              </a:rPr>
              <a:t>Robotica en kunstmatige intelligentie </a:t>
            </a:r>
          </a:p>
          <a:p>
            <a:pPr marL="180975" indent="-180975">
              <a:buClr>
                <a:schemeClr val="tx2"/>
              </a:buClr>
              <a:buFont typeface="Arial" panose="020B0604020202020204" pitchFamily="34" charset="0"/>
              <a:buChar char="•"/>
            </a:pPr>
            <a:r>
              <a:rPr lang="nl-NL" sz="1400" dirty="0">
                <a:solidFill>
                  <a:schemeClr val="tx2"/>
                </a:solidFill>
              </a:rPr>
              <a:t>Profilering en algoritmen </a:t>
            </a:r>
          </a:p>
          <a:p>
            <a:pPr marL="180975" indent="-180975">
              <a:buClr>
                <a:schemeClr val="tx2"/>
              </a:buClr>
              <a:buFont typeface="Arial" panose="020B0604020202020204" pitchFamily="34" charset="0"/>
              <a:buChar char="•"/>
            </a:pPr>
            <a:r>
              <a:rPr lang="nl-NL" sz="1400" dirty="0">
                <a:solidFill>
                  <a:schemeClr val="tx2"/>
                </a:solidFill>
              </a:rPr>
              <a:t>Blockchain en cryptovaluta's</a:t>
            </a:r>
            <a:endParaRPr lang="en-GB" sz="1600" dirty="0">
              <a:solidFill>
                <a:schemeClr val="tx2"/>
              </a:solidFill>
            </a:endParaRPr>
          </a:p>
        </p:txBody>
      </p:sp>
      <p:sp>
        <p:nvSpPr>
          <p:cNvPr id="23" name="TextBox 22">
            <a:extLst>
              <a:ext uri="{FF2B5EF4-FFF2-40B4-BE49-F238E27FC236}">
                <a16:creationId xmlns:a16="http://schemas.microsoft.com/office/drawing/2014/main" id="{B3A0C95F-9EE7-5DBB-E8D3-F21759BEDFE1}"/>
              </a:ext>
            </a:extLst>
          </p:cNvPr>
          <p:cNvSpPr txBox="1"/>
          <p:nvPr/>
        </p:nvSpPr>
        <p:spPr>
          <a:xfrm>
            <a:off x="5644429" y="2030944"/>
            <a:ext cx="3248051" cy="2677656"/>
          </a:xfrm>
          <a:prstGeom prst="rect">
            <a:avLst/>
          </a:prstGeom>
          <a:noFill/>
        </p:spPr>
        <p:txBody>
          <a:bodyPr wrap="square" rtlCol="0">
            <a:spAutoFit/>
          </a:bodyPr>
          <a:lstStyle/>
          <a:p>
            <a:r>
              <a:rPr lang="nl-NL" sz="1400" dirty="0">
                <a:solidFill>
                  <a:schemeClr val="accent2"/>
                </a:solidFill>
              </a:rPr>
              <a:t>Wijzigingen in bedrijfsprocessen</a:t>
            </a:r>
          </a:p>
          <a:p>
            <a:pPr marL="180975" indent="-180975">
              <a:buClr>
                <a:schemeClr val="tx2"/>
              </a:buClr>
              <a:buFont typeface="Arial" panose="020B0604020202020204" pitchFamily="34" charset="0"/>
              <a:buChar char="•"/>
            </a:pPr>
            <a:r>
              <a:rPr lang="nl-NL" sz="1400" dirty="0">
                <a:solidFill>
                  <a:schemeClr val="tx2"/>
                </a:solidFill>
              </a:rPr>
              <a:t>Gebruik netwerktechnologie en internet is dominant voor business</a:t>
            </a:r>
          </a:p>
          <a:p>
            <a:pPr marL="180975" indent="-180975">
              <a:buClr>
                <a:schemeClr val="tx2"/>
              </a:buClr>
              <a:buFont typeface="Arial" panose="020B0604020202020204" pitchFamily="34" charset="0"/>
              <a:buChar char="•"/>
            </a:pPr>
            <a:r>
              <a:rPr lang="nl-NL" sz="1400" dirty="0">
                <a:solidFill>
                  <a:schemeClr val="tx2"/>
                </a:solidFill>
              </a:rPr>
              <a:t>Mobiel: transacties zijn onafhankelijk van locatie</a:t>
            </a:r>
          </a:p>
          <a:p>
            <a:pPr marL="180975" indent="-180975">
              <a:buClr>
                <a:schemeClr val="tx2"/>
              </a:buClr>
              <a:buFont typeface="Arial" panose="020B0604020202020204" pitchFamily="34" charset="0"/>
              <a:buChar char="•"/>
            </a:pPr>
            <a:r>
              <a:rPr lang="nl-NL" sz="1400" dirty="0">
                <a:solidFill>
                  <a:schemeClr val="tx2"/>
                </a:solidFill>
              </a:rPr>
              <a:t>Snelheid als onderscheidende factor </a:t>
            </a:r>
          </a:p>
          <a:p>
            <a:pPr marL="180975" indent="-180975">
              <a:buClr>
                <a:schemeClr val="tx2"/>
              </a:buClr>
              <a:buFont typeface="Arial" panose="020B0604020202020204" pitchFamily="34" charset="0"/>
              <a:buChar char="•"/>
            </a:pPr>
            <a:r>
              <a:rPr lang="nl-NL" sz="1400" dirty="0">
                <a:solidFill>
                  <a:schemeClr val="tx2"/>
                </a:solidFill>
              </a:rPr>
              <a:t>Real time geautomatiseerde verwerking is gewenst of noodzakelijk (ook bij hoge transactievolumes)</a:t>
            </a:r>
          </a:p>
          <a:p>
            <a:pPr marL="180975" indent="-180975">
              <a:buClr>
                <a:schemeClr val="tx2"/>
              </a:buClr>
              <a:buFont typeface="Arial" panose="020B0604020202020204" pitchFamily="34" charset="0"/>
              <a:buChar char="•"/>
            </a:pPr>
            <a:r>
              <a:rPr lang="nl-NL" sz="1400" dirty="0">
                <a:solidFill>
                  <a:schemeClr val="tx2"/>
                </a:solidFill>
              </a:rPr>
              <a:t>Uitsluitend elektronische verwerking</a:t>
            </a:r>
          </a:p>
          <a:p>
            <a:pPr marL="180975" indent="-180975">
              <a:buClr>
                <a:schemeClr val="tx2"/>
              </a:buClr>
              <a:buFont typeface="Arial" panose="020B0604020202020204" pitchFamily="34" charset="0"/>
              <a:buChar char="•"/>
            </a:pPr>
            <a:r>
              <a:rPr lang="nl-NL" sz="1400" dirty="0">
                <a:solidFill>
                  <a:schemeClr val="tx2"/>
                </a:solidFill>
              </a:rPr>
              <a:t>Verhoogde complexiteit</a:t>
            </a:r>
            <a:endParaRPr lang="en-GB" sz="1400" dirty="0">
              <a:solidFill>
                <a:schemeClr val="tx2"/>
              </a:solidFill>
            </a:endParaRPr>
          </a:p>
        </p:txBody>
      </p:sp>
      <p:grpSp>
        <p:nvGrpSpPr>
          <p:cNvPr id="35" name="Groep 34">
            <a:extLst>
              <a:ext uri="{FF2B5EF4-FFF2-40B4-BE49-F238E27FC236}">
                <a16:creationId xmlns:a16="http://schemas.microsoft.com/office/drawing/2014/main" id="{9BA5079F-61D3-4524-1C2F-59997BF7E16B}"/>
              </a:ext>
            </a:extLst>
          </p:cNvPr>
          <p:cNvGrpSpPr/>
          <p:nvPr/>
        </p:nvGrpSpPr>
        <p:grpSpPr>
          <a:xfrm>
            <a:off x="3908998" y="1938986"/>
            <a:ext cx="1326005" cy="870654"/>
            <a:chOff x="3909010" y="1955362"/>
            <a:chExt cx="1326005" cy="870654"/>
          </a:xfrm>
        </p:grpSpPr>
        <p:sp>
          <p:nvSpPr>
            <p:cNvPr id="30" name="Afgeronde rechthoek 29">
              <a:extLst>
                <a:ext uri="{FF2B5EF4-FFF2-40B4-BE49-F238E27FC236}">
                  <a16:creationId xmlns:a16="http://schemas.microsoft.com/office/drawing/2014/main" id="{6441A4C5-30B4-C2FE-8F25-C5AD226D38E4}"/>
                </a:ext>
              </a:extLst>
            </p:cNvPr>
            <p:cNvSpPr/>
            <p:nvPr/>
          </p:nvSpPr>
          <p:spPr>
            <a:xfrm>
              <a:off x="4031940" y="1955362"/>
              <a:ext cx="1080120" cy="858142"/>
            </a:xfrm>
            <a:prstGeom prst="roundRect">
              <a:avLst>
                <a:gd name="adj" fmla="val 10316"/>
              </a:avLst>
            </a:prstGeom>
            <a:solidFill>
              <a:schemeClr val="bg1">
                <a:lumMod val="95000"/>
              </a:schemeClr>
            </a:solidFill>
            <a:ln w="5715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8" name="Rectangle 4">
              <a:extLst>
                <a:ext uri="{FF2B5EF4-FFF2-40B4-BE49-F238E27FC236}">
                  <a16:creationId xmlns:a16="http://schemas.microsoft.com/office/drawing/2014/main" id="{8D36E92F-D285-3682-0C70-9DDE3B48E4DA}"/>
                </a:ext>
              </a:extLst>
            </p:cNvPr>
            <p:cNvSpPr>
              <a:spLocks noChangeArrowheads="1"/>
            </p:cNvSpPr>
            <p:nvPr/>
          </p:nvSpPr>
          <p:spPr bwMode="auto">
            <a:xfrm>
              <a:off x="3909010" y="2475920"/>
              <a:ext cx="1326005" cy="350096"/>
            </a:xfrm>
            <a:prstGeom prst="rect">
              <a:avLst/>
            </a:prstGeom>
            <a:noFill/>
            <a:ln w="12700" algn="ctr">
              <a:noFill/>
              <a:miter lim="800000"/>
              <a:headEnd/>
              <a:tailEnd/>
            </a:ln>
          </p:spPr>
          <p:txBody>
            <a:bodyPr wrap="square" lIns="66675" tIns="66675" rIns="66675" bIns="66675" anchor="ctr">
              <a:spAutoFit/>
            </a:bodyPr>
            <a:lstStyle/>
            <a:p>
              <a:pPr algn="ctr" defTabSz="764381"/>
              <a:r>
                <a:rPr lang="en-US" sz="1400" dirty="0">
                  <a:solidFill>
                    <a:schemeClr val="tx2"/>
                  </a:solidFill>
                </a:rPr>
                <a:t>Intelligent</a:t>
              </a:r>
            </a:p>
          </p:txBody>
        </p:sp>
        <p:pic>
          <p:nvPicPr>
            <p:cNvPr id="25" name="Graphic 24" descr="Lichten aan met effen opvulling">
              <a:extLst>
                <a:ext uri="{FF2B5EF4-FFF2-40B4-BE49-F238E27FC236}">
                  <a16:creationId xmlns:a16="http://schemas.microsoft.com/office/drawing/2014/main" id="{E867FF6A-ABD9-080A-C25A-13914E5F08B7}"/>
                </a:ext>
              </a:extLst>
            </p:cNvPr>
            <p:cNvPicPr>
              <a:picLocks noChangeAspect="1"/>
            </p:cNvPicPr>
            <p:nvPr/>
          </p:nvPicPr>
          <p:blipFill>
            <a:blip r:embed="rId2" cstate="screen">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000" y="1986680"/>
              <a:ext cx="540000" cy="540000"/>
            </a:xfrm>
            <a:prstGeom prst="rect">
              <a:avLst/>
            </a:prstGeom>
          </p:spPr>
        </p:pic>
      </p:grpSp>
      <p:grpSp>
        <p:nvGrpSpPr>
          <p:cNvPr id="34" name="Groep 33">
            <a:extLst>
              <a:ext uri="{FF2B5EF4-FFF2-40B4-BE49-F238E27FC236}">
                <a16:creationId xmlns:a16="http://schemas.microsoft.com/office/drawing/2014/main" id="{645F675F-DFA6-FE7F-C854-A0D32FC3B814}"/>
              </a:ext>
            </a:extLst>
          </p:cNvPr>
          <p:cNvGrpSpPr/>
          <p:nvPr/>
        </p:nvGrpSpPr>
        <p:grpSpPr>
          <a:xfrm>
            <a:off x="3908998" y="2918968"/>
            <a:ext cx="1326005" cy="862007"/>
            <a:chOff x="3908998" y="2918968"/>
            <a:chExt cx="1326005" cy="862007"/>
          </a:xfrm>
        </p:grpSpPr>
        <p:sp>
          <p:nvSpPr>
            <p:cNvPr id="31" name="Afgeronde rechthoek 30">
              <a:extLst>
                <a:ext uri="{FF2B5EF4-FFF2-40B4-BE49-F238E27FC236}">
                  <a16:creationId xmlns:a16="http://schemas.microsoft.com/office/drawing/2014/main" id="{40F10BF8-4003-E97C-CEE6-F22B85AB5853}"/>
                </a:ext>
              </a:extLst>
            </p:cNvPr>
            <p:cNvSpPr/>
            <p:nvPr/>
          </p:nvSpPr>
          <p:spPr>
            <a:xfrm>
              <a:off x="4031940" y="2918968"/>
              <a:ext cx="1080120" cy="858142"/>
            </a:xfrm>
            <a:prstGeom prst="roundRect">
              <a:avLst>
                <a:gd name="adj" fmla="val 10316"/>
              </a:avLst>
            </a:prstGeom>
            <a:solidFill>
              <a:schemeClr val="accent1">
                <a:lumMod val="20000"/>
                <a:lumOff val="80000"/>
              </a:schemeClr>
            </a:solidFill>
            <a:ln w="57150">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8" name="Rectangle 4">
              <a:extLst>
                <a:ext uri="{FF2B5EF4-FFF2-40B4-BE49-F238E27FC236}">
                  <a16:creationId xmlns:a16="http://schemas.microsoft.com/office/drawing/2014/main" id="{46704614-B221-487A-E351-FFDFBC23D324}"/>
                </a:ext>
              </a:extLst>
            </p:cNvPr>
            <p:cNvSpPr>
              <a:spLocks noChangeArrowheads="1"/>
            </p:cNvSpPr>
            <p:nvPr/>
          </p:nvSpPr>
          <p:spPr bwMode="auto">
            <a:xfrm>
              <a:off x="3908998" y="3430879"/>
              <a:ext cx="1326005" cy="350096"/>
            </a:xfrm>
            <a:prstGeom prst="rect">
              <a:avLst/>
            </a:prstGeom>
            <a:noFill/>
            <a:ln w="12700" algn="ctr">
              <a:noFill/>
              <a:miter lim="800000"/>
              <a:headEnd/>
              <a:tailEnd/>
            </a:ln>
          </p:spPr>
          <p:txBody>
            <a:bodyPr wrap="square" lIns="66675" tIns="66675" rIns="66675" bIns="66675" anchor="ctr">
              <a:spAutoFit/>
            </a:bodyPr>
            <a:lstStyle/>
            <a:p>
              <a:pPr algn="ctr" defTabSz="764381"/>
              <a:r>
                <a:rPr lang="en-US" sz="1400" dirty="0" err="1">
                  <a:solidFill>
                    <a:schemeClr val="tx2"/>
                  </a:solidFill>
                </a:rPr>
                <a:t>Digitaal</a:t>
              </a:r>
              <a:endParaRPr lang="en-US" sz="1400" dirty="0">
                <a:solidFill>
                  <a:schemeClr val="tx2"/>
                </a:solidFill>
              </a:endParaRPr>
            </a:p>
          </p:txBody>
        </p:sp>
        <p:pic>
          <p:nvPicPr>
            <p:cNvPr id="27" name="Graphic 26" descr="Processor met effen opvulling">
              <a:extLst>
                <a:ext uri="{FF2B5EF4-FFF2-40B4-BE49-F238E27FC236}">
                  <a16:creationId xmlns:a16="http://schemas.microsoft.com/office/drawing/2014/main" id="{6C4C3EF3-E2AF-4873-40C5-ECEB2157F233}"/>
                </a:ext>
              </a:extLst>
            </p:cNvPr>
            <p:cNvPicPr>
              <a:picLocks noChangeAspect="1"/>
            </p:cNvPicPr>
            <p:nvPr/>
          </p:nvPicPr>
          <p:blipFill>
            <a:blip r:embed="rId4" cstate="screen">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303215" y="2969043"/>
              <a:ext cx="540000" cy="540000"/>
            </a:xfrm>
            <a:prstGeom prst="rect">
              <a:avLst/>
            </a:prstGeom>
          </p:spPr>
        </p:pic>
      </p:grpSp>
      <p:grpSp>
        <p:nvGrpSpPr>
          <p:cNvPr id="33" name="Groep 32">
            <a:extLst>
              <a:ext uri="{FF2B5EF4-FFF2-40B4-BE49-F238E27FC236}">
                <a16:creationId xmlns:a16="http://schemas.microsoft.com/office/drawing/2014/main" id="{47D7B99B-6D4A-62FE-AD5E-BB2DA3A39C70}"/>
              </a:ext>
            </a:extLst>
          </p:cNvPr>
          <p:cNvGrpSpPr/>
          <p:nvPr/>
        </p:nvGrpSpPr>
        <p:grpSpPr>
          <a:xfrm>
            <a:off x="3908999" y="3890303"/>
            <a:ext cx="1326004" cy="879929"/>
            <a:chOff x="3908999" y="3890303"/>
            <a:chExt cx="1326004" cy="879929"/>
          </a:xfrm>
        </p:grpSpPr>
        <p:sp>
          <p:nvSpPr>
            <p:cNvPr id="32" name="Afgeronde rechthoek 31">
              <a:extLst>
                <a:ext uri="{FF2B5EF4-FFF2-40B4-BE49-F238E27FC236}">
                  <a16:creationId xmlns:a16="http://schemas.microsoft.com/office/drawing/2014/main" id="{F60A5ACC-A39E-993A-2CFA-FB7861699638}"/>
                </a:ext>
              </a:extLst>
            </p:cNvPr>
            <p:cNvSpPr/>
            <p:nvPr/>
          </p:nvSpPr>
          <p:spPr>
            <a:xfrm>
              <a:off x="4031940" y="3890303"/>
              <a:ext cx="1080120" cy="858142"/>
            </a:xfrm>
            <a:prstGeom prst="roundRect">
              <a:avLst>
                <a:gd name="adj" fmla="val 10316"/>
              </a:avLst>
            </a:prstGeom>
            <a:solidFill>
              <a:schemeClr val="accent6">
                <a:lumMod val="20000"/>
                <a:lumOff val="80000"/>
              </a:schemeClr>
            </a:solidFill>
            <a:ln w="57150">
              <a:solidFill>
                <a:srgbClr val="3760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 name="Rectangle 4">
              <a:extLst>
                <a:ext uri="{FF2B5EF4-FFF2-40B4-BE49-F238E27FC236}">
                  <a16:creationId xmlns:a16="http://schemas.microsoft.com/office/drawing/2014/main" id="{5B533D89-2FDB-068F-B142-E537CAE47843}"/>
                </a:ext>
              </a:extLst>
            </p:cNvPr>
            <p:cNvSpPr>
              <a:spLocks noChangeArrowheads="1"/>
            </p:cNvSpPr>
            <p:nvPr/>
          </p:nvSpPr>
          <p:spPr bwMode="auto">
            <a:xfrm>
              <a:off x="3908999" y="4420136"/>
              <a:ext cx="1326004" cy="350096"/>
            </a:xfrm>
            <a:prstGeom prst="rect">
              <a:avLst/>
            </a:prstGeom>
            <a:noFill/>
            <a:ln w="12700" algn="ctr">
              <a:noFill/>
              <a:miter lim="800000"/>
              <a:headEnd/>
              <a:tailEnd/>
            </a:ln>
          </p:spPr>
          <p:txBody>
            <a:bodyPr wrap="square" lIns="66675" tIns="66675" rIns="66675" bIns="66675" anchor="ctr">
              <a:spAutoFit/>
            </a:bodyPr>
            <a:lstStyle/>
            <a:p>
              <a:pPr algn="ctr" defTabSz="764381"/>
              <a:r>
                <a:rPr lang="en-US" sz="1400" dirty="0" err="1">
                  <a:solidFill>
                    <a:schemeClr val="tx2"/>
                  </a:solidFill>
                </a:rPr>
                <a:t>Verbonden</a:t>
              </a:r>
              <a:endParaRPr lang="en-US" sz="1400" dirty="0">
                <a:solidFill>
                  <a:schemeClr val="tx2"/>
                </a:solidFill>
              </a:endParaRPr>
            </a:p>
          </p:txBody>
        </p:sp>
        <p:pic>
          <p:nvPicPr>
            <p:cNvPr id="29" name="Graphic 28" descr="Onlinenetwerk met effen opvulling">
              <a:extLst>
                <a:ext uri="{FF2B5EF4-FFF2-40B4-BE49-F238E27FC236}">
                  <a16:creationId xmlns:a16="http://schemas.microsoft.com/office/drawing/2014/main" id="{18C552A8-FFB2-71DB-A062-720EE2183994}"/>
                </a:ext>
              </a:extLst>
            </p:cNvPr>
            <p:cNvPicPr>
              <a:picLocks noChangeAspect="1"/>
            </p:cNvPicPr>
            <p:nvPr/>
          </p:nvPicPr>
          <p:blipFill>
            <a:blip r:embed="rId6" cstate="screen">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297723" y="3949339"/>
              <a:ext cx="540000" cy="540000"/>
            </a:xfrm>
            <a:prstGeom prst="rect">
              <a:avLst/>
            </a:prstGeom>
          </p:spPr>
        </p:pic>
      </p:grpSp>
    </p:spTree>
    <p:extLst>
      <p:ext uri="{BB962C8B-B14F-4D97-AF65-F5344CB8AC3E}">
        <p14:creationId xmlns:p14="http://schemas.microsoft.com/office/powerpoint/2010/main" val="3589328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chthoek 26">
            <a:extLst>
              <a:ext uri="{FF2B5EF4-FFF2-40B4-BE49-F238E27FC236}">
                <a16:creationId xmlns:a16="http://schemas.microsoft.com/office/drawing/2014/main" id="{C389890D-1C86-F407-E062-2163D6CEE3EC}"/>
              </a:ext>
            </a:extLst>
          </p:cNvPr>
          <p:cNvSpPr/>
          <p:nvPr/>
        </p:nvSpPr>
        <p:spPr>
          <a:xfrm>
            <a:off x="6260026" y="1062638"/>
            <a:ext cx="2880000" cy="3744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6" name="Rechthoek 25">
            <a:extLst>
              <a:ext uri="{FF2B5EF4-FFF2-40B4-BE49-F238E27FC236}">
                <a16:creationId xmlns:a16="http://schemas.microsoft.com/office/drawing/2014/main" id="{54413357-4085-1266-9769-6CEDC39DEE95}"/>
              </a:ext>
            </a:extLst>
          </p:cNvPr>
          <p:cNvSpPr/>
          <p:nvPr/>
        </p:nvSpPr>
        <p:spPr>
          <a:xfrm>
            <a:off x="3132000" y="1059582"/>
            <a:ext cx="2880000" cy="3744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5" name="Rechthoek 24">
            <a:extLst>
              <a:ext uri="{FF2B5EF4-FFF2-40B4-BE49-F238E27FC236}">
                <a16:creationId xmlns:a16="http://schemas.microsoft.com/office/drawing/2014/main" id="{18E6A356-D735-A847-B154-4A3D59A5A17A}"/>
              </a:ext>
            </a:extLst>
          </p:cNvPr>
          <p:cNvSpPr/>
          <p:nvPr/>
        </p:nvSpPr>
        <p:spPr>
          <a:xfrm>
            <a:off x="0" y="1059582"/>
            <a:ext cx="2880000" cy="374441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F1BEF03-EE3D-0F14-1E49-179426767801}"/>
              </a:ext>
            </a:extLst>
          </p:cNvPr>
          <p:cNvSpPr>
            <a:spLocks noGrp="1"/>
          </p:cNvSpPr>
          <p:nvPr>
            <p:ph type="title"/>
          </p:nvPr>
        </p:nvSpPr>
        <p:spPr/>
        <p:txBody>
          <a:bodyPr/>
          <a:lstStyle/>
          <a:p>
            <a:r>
              <a:rPr lang="nl-NL" dirty="0"/>
              <a:t>De IT-omgeving: iets meer in detail</a:t>
            </a:r>
          </a:p>
        </p:txBody>
      </p:sp>
      <p:sp>
        <p:nvSpPr>
          <p:cNvPr id="4" name="Tijdelijke aanduiding voor datum 3">
            <a:extLst>
              <a:ext uri="{FF2B5EF4-FFF2-40B4-BE49-F238E27FC236}">
                <a16:creationId xmlns:a16="http://schemas.microsoft.com/office/drawing/2014/main" id="{8530E28E-E0D5-392F-6307-C2B1699D6A2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A4D890D-C781-E99E-1781-3A84FC1BF22F}"/>
              </a:ext>
            </a:extLst>
          </p:cNvPr>
          <p:cNvSpPr>
            <a:spLocks noGrp="1"/>
          </p:cNvSpPr>
          <p:nvPr>
            <p:ph type="sldNum" sz="quarter" idx="12"/>
          </p:nvPr>
        </p:nvSpPr>
        <p:spPr/>
        <p:txBody>
          <a:bodyPr/>
          <a:lstStyle/>
          <a:p>
            <a:fld id="{EE354322-214A-47FA-ACD5-295506F60FF9}" type="slidenum">
              <a:rPr lang="nl-NL" smtClean="0"/>
              <a:t>32</a:t>
            </a:fld>
            <a:endParaRPr lang="nl-NL"/>
          </a:p>
        </p:txBody>
      </p:sp>
      <p:sp>
        <p:nvSpPr>
          <p:cNvPr id="6" name="Rechthoek 5">
            <a:extLst>
              <a:ext uri="{FF2B5EF4-FFF2-40B4-BE49-F238E27FC236}">
                <a16:creationId xmlns:a16="http://schemas.microsoft.com/office/drawing/2014/main" id="{2019094B-679B-38B4-0829-E5BD38EE30E5}"/>
              </a:ext>
            </a:extLst>
          </p:cNvPr>
          <p:cNvSpPr/>
          <p:nvPr/>
        </p:nvSpPr>
        <p:spPr>
          <a:xfrm>
            <a:off x="0" y="2211710"/>
            <a:ext cx="2880000" cy="237626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Een </a:t>
            </a:r>
            <a:r>
              <a:rPr lang="nl-NL" sz="1400" b="1" dirty="0"/>
              <a:t>IT-applicatie</a:t>
            </a:r>
            <a:r>
              <a:rPr lang="nl-NL" sz="1400" dirty="0"/>
              <a:t> is een programma of een reeks programma's die worden gebruikt bij het initiëren, verwerken, vastleggen en rapporteren van transacties of informatie</a:t>
            </a:r>
          </a:p>
          <a:p>
            <a:pPr algn="ctr"/>
            <a:r>
              <a:rPr lang="nl-NL" sz="1400" dirty="0"/>
              <a:t>IT-applicaties omvatten ook datawarehouses en rapportgenerators</a:t>
            </a:r>
          </a:p>
        </p:txBody>
      </p:sp>
      <p:sp>
        <p:nvSpPr>
          <p:cNvPr id="7" name="Rechthoek 6">
            <a:extLst>
              <a:ext uri="{FF2B5EF4-FFF2-40B4-BE49-F238E27FC236}">
                <a16:creationId xmlns:a16="http://schemas.microsoft.com/office/drawing/2014/main" id="{BCAA0214-7B7A-BB04-EE41-BD2B5010C072}"/>
              </a:ext>
            </a:extLst>
          </p:cNvPr>
          <p:cNvSpPr/>
          <p:nvPr/>
        </p:nvSpPr>
        <p:spPr>
          <a:xfrm>
            <a:off x="6260026" y="2211710"/>
            <a:ext cx="2880000" cy="23762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De </a:t>
            </a:r>
            <a:r>
              <a:rPr lang="nl-NL" sz="1400" b="1" dirty="0"/>
              <a:t>IT-processen</a:t>
            </a:r>
            <a:r>
              <a:rPr lang="nl-NL" sz="1400" dirty="0"/>
              <a:t> zijn de processen van de entiteit om de toegang tot de IT-omgeving, programmawijzigingen of wijzigingen in de IT-omgeving en IT-activiteiten te beheren</a:t>
            </a:r>
          </a:p>
        </p:txBody>
      </p:sp>
      <p:sp>
        <p:nvSpPr>
          <p:cNvPr id="8" name="Rechthoek 7">
            <a:extLst>
              <a:ext uri="{FF2B5EF4-FFF2-40B4-BE49-F238E27FC236}">
                <a16:creationId xmlns:a16="http://schemas.microsoft.com/office/drawing/2014/main" id="{C99A19F1-0856-50E8-C2FA-1479DFF72F24}"/>
              </a:ext>
            </a:extLst>
          </p:cNvPr>
          <p:cNvSpPr/>
          <p:nvPr/>
        </p:nvSpPr>
        <p:spPr>
          <a:xfrm>
            <a:off x="3132000" y="2211710"/>
            <a:ext cx="2880000" cy="2376264"/>
          </a:xfrm>
          <a:prstGeom prst="rect">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400" dirty="0"/>
              <a:t>De </a:t>
            </a:r>
            <a:r>
              <a:rPr lang="nl-NL" sz="1400" b="1" dirty="0"/>
              <a:t>IT-infrastructuur</a:t>
            </a:r>
            <a:r>
              <a:rPr lang="nl-NL" sz="1400" dirty="0"/>
              <a:t> omvat het netwerk, besturingssystemen en databases en hun gerelateerde hardware en software</a:t>
            </a:r>
          </a:p>
        </p:txBody>
      </p:sp>
      <p:pic>
        <p:nvPicPr>
          <p:cNvPr id="12" name="Graphic 11" descr="Binair met effen opvulling">
            <a:extLst>
              <a:ext uri="{FF2B5EF4-FFF2-40B4-BE49-F238E27FC236}">
                <a16:creationId xmlns:a16="http://schemas.microsoft.com/office/drawing/2014/main" id="{C4B94E8F-AE08-1E1B-9AFB-3D12691C2DF4}"/>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2226" y="1297310"/>
            <a:ext cx="914400" cy="914400"/>
          </a:xfrm>
          <a:prstGeom prst="rect">
            <a:avLst/>
          </a:prstGeom>
        </p:spPr>
      </p:pic>
      <p:pic>
        <p:nvPicPr>
          <p:cNvPr id="16" name="Graphic 15" descr="Vrouwelijke programmeur met effen opvulling">
            <a:extLst>
              <a:ext uri="{FF2B5EF4-FFF2-40B4-BE49-F238E27FC236}">
                <a16:creationId xmlns:a16="http://schemas.microsoft.com/office/drawing/2014/main" id="{06BA7178-0F7F-DFD3-FAD4-81D0E310973E}"/>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7700026" y="1222799"/>
            <a:ext cx="914400" cy="914400"/>
          </a:xfrm>
          <a:prstGeom prst="rect">
            <a:avLst/>
          </a:prstGeom>
        </p:spPr>
      </p:pic>
      <p:pic>
        <p:nvPicPr>
          <p:cNvPr id="18" name="Graphic 17" descr="Cloud Computing met effen opvulling">
            <a:extLst>
              <a:ext uri="{FF2B5EF4-FFF2-40B4-BE49-F238E27FC236}">
                <a16:creationId xmlns:a16="http://schemas.microsoft.com/office/drawing/2014/main" id="{C9049126-60BD-5C8F-B792-341D077F2722}"/>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71775" y="1238651"/>
            <a:ext cx="914400" cy="914400"/>
          </a:xfrm>
          <a:prstGeom prst="rect">
            <a:avLst/>
          </a:prstGeom>
        </p:spPr>
      </p:pic>
      <p:pic>
        <p:nvPicPr>
          <p:cNvPr id="20" name="Graphic 19" descr="Database met effen opvulling">
            <a:extLst>
              <a:ext uri="{FF2B5EF4-FFF2-40B4-BE49-F238E27FC236}">
                <a16:creationId xmlns:a16="http://schemas.microsoft.com/office/drawing/2014/main" id="{B2096AD4-7BE8-B03F-A796-C8591FC4470D}"/>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4572000" y="1297310"/>
            <a:ext cx="914400" cy="914400"/>
          </a:xfrm>
          <a:prstGeom prst="rect">
            <a:avLst/>
          </a:prstGeom>
        </p:spPr>
      </p:pic>
      <p:pic>
        <p:nvPicPr>
          <p:cNvPr id="22" name="Graphic 21" descr="Toets met effen opvulling">
            <a:extLst>
              <a:ext uri="{FF2B5EF4-FFF2-40B4-BE49-F238E27FC236}">
                <a16:creationId xmlns:a16="http://schemas.microsoft.com/office/drawing/2014/main" id="{3DE0BB49-8D07-43BE-4D18-9BEB8E978FE3}"/>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6785626" y="1297310"/>
            <a:ext cx="914400" cy="914400"/>
          </a:xfrm>
          <a:prstGeom prst="rect">
            <a:avLst/>
          </a:prstGeom>
        </p:spPr>
      </p:pic>
      <p:pic>
        <p:nvPicPr>
          <p:cNvPr id="24" name="Graphic 23" descr="Document met effen opvulling">
            <a:extLst>
              <a:ext uri="{FF2B5EF4-FFF2-40B4-BE49-F238E27FC236}">
                <a16:creationId xmlns:a16="http://schemas.microsoft.com/office/drawing/2014/main" id="{D9F11CF7-B90F-171B-9567-7B453DC5521B}"/>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1443974" y="1297310"/>
            <a:ext cx="914400" cy="914400"/>
          </a:xfrm>
          <a:prstGeom prst="rect">
            <a:avLst/>
          </a:prstGeom>
        </p:spPr>
      </p:pic>
    </p:spTree>
    <p:extLst>
      <p:ext uri="{BB962C8B-B14F-4D97-AF65-F5344CB8AC3E}">
        <p14:creationId xmlns:p14="http://schemas.microsoft.com/office/powerpoint/2010/main" val="971438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176C88-5D53-9584-0E97-A22BB8CF78D4}"/>
              </a:ext>
            </a:extLst>
          </p:cNvPr>
          <p:cNvSpPr>
            <a:spLocks noGrp="1"/>
          </p:cNvSpPr>
          <p:nvPr>
            <p:ph type="title"/>
          </p:nvPr>
        </p:nvSpPr>
        <p:spPr>
          <a:xfrm>
            <a:off x="628650" y="72139"/>
            <a:ext cx="7886700" cy="875879"/>
          </a:xfrm>
        </p:spPr>
        <p:txBody>
          <a:bodyPr anchor="ctr">
            <a:normAutofit/>
          </a:bodyPr>
          <a:lstStyle/>
          <a:p>
            <a:r>
              <a:rPr lang="nl-NL" dirty="0"/>
              <a:t>Inzicht in IT-omgeving: een voorbeeld</a:t>
            </a:r>
          </a:p>
        </p:txBody>
      </p:sp>
      <p:pic>
        <p:nvPicPr>
          <p:cNvPr id="6" name="Afbeelding 5">
            <a:extLst>
              <a:ext uri="{FF2B5EF4-FFF2-40B4-BE49-F238E27FC236}">
                <a16:creationId xmlns:a16="http://schemas.microsoft.com/office/drawing/2014/main" id="{AC6C0105-F3DC-2256-411D-BEC76DB6BE3F}"/>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t="10911" b="10964"/>
          <a:stretch/>
        </p:blipFill>
        <p:spPr bwMode="auto">
          <a:xfrm>
            <a:off x="1006159" y="948018"/>
            <a:ext cx="7166241" cy="3955915"/>
          </a:xfrm>
          <a:prstGeom prst="rect">
            <a:avLst/>
          </a:prstGeom>
          <a:noFill/>
          <a:ln>
            <a:noFill/>
          </a:ln>
          <a:extLst>
            <a:ext uri="{53640926-AAD7-44D8-BBD7-CCE9431645EC}">
              <a14:shadowObscured xmlns:a14="http://schemas.microsoft.com/office/drawing/2010/main"/>
            </a:ext>
          </a:extLst>
        </p:spPr>
      </p:pic>
      <p:sp>
        <p:nvSpPr>
          <p:cNvPr id="4" name="Tijdelijke aanduiding voor datum 3">
            <a:extLst>
              <a:ext uri="{FF2B5EF4-FFF2-40B4-BE49-F238E27FC236}">
                <a16:creationId xmlns:a16="http://schemas.microsoft.com/office/drawing/2014/main" id="{244A2C9E-E13D-8888-E412-816B97C79362}"/>
              </a:ext>
            </a:extLst>
          </p:cNvPr>
          <p:cNvSpPr>
            <a:spLocks noGrp="1"/>
          </p:cNvSpPr>
          <p:nvPr>
            <p:ph type="dt" sz="half" idx="10"/>
          </p:nvPr>
        </p:nvSpPr>
        <p:spPr>
          <a:xfrm>
            <a:off x="645461" y="4827773"/>
            <a:ext cx="816909" cy="376239"/>
          </a:xfrm>
        </p:spPr>
        <p:txBody>
          <a:bodyPr anchor="ctr">
            <a:normAutofit/>
          </a:bodyPr>
          <a:lstStyle/>
          <a:p>
            <a:pPr>
              <a:spcAft>
                <a:spcPts val="600"/>
              </a:spcAft>
            </a:pPr>
            <a:r>
              <a:rPr lang="nl-NL"/>
              <a:t>02-11-2021</a:t>
            </a:r>
          </a:p>
        </p:txBody>
      </p:sp>
      <p:sp>
        <p:nvSpPr>
          <p:cNvPr id="5" name="Tijdelijke aanduiding voor dianummer 4">
            <a:extLst>
              <a:ext uri="{FF2B5EF4-FFF2-40B4-BE49-F238E27FC236}">
                <a16:creationId xmlns:a16="http://schemas.microsoft.com/office/drawing/2014/main" id="{38A01A40-95AC-39DE-EE57-8F28E24BFB22}"/>
              </a:ext>
            </a:extLst>
          </p:cNvPr>
          <p:cNvSpPr>
            <a:spLocks noGrp="1"/>
          </p:cNvSpPr>
          <p:nvPr>
            <p:ph type="sldNum" sz="quarter" idx="12"/>
          </p:nvPr>
        </p:nvSpPr>
        <p:spPr>
          <a:xfrm>
            <a:off x="7967382" y="4827774"/>
            <a:ext cx="547968" cy="376238"/>
          </a:xfrm>
        </p:spPr>
        <p:txBody>
          <a:bodyPr anchor="ctr">
            <a:normAutofit/>
          </a:bodyPr>
          <a:lstStyle/>
          <a:p>
            <a:pPr>
              <a:spcAft>
                <a:spcPts val="600"/>
              </a:spcAft>
            </a:pPr>
            <a:fld id="{EE354322-214A-47FA-ACD5-295506F60FF9}" type="slidenum">
              <a:rPr lang="nl-NL" smtClean="0"/>
              <a:pPr>
                <a:spcAft>
                  <a:spcPts val="600"/>
                </a:spcAft>
              </a:pPr>
              <a:t>33</a:t>
            </a:fld>
            <a:endParaRPr lang="nl-NL"/>
          </a:p>
        </p:txBody>
      </p:sp>
    </p:spTree>
    <p:extLst>
      <p:ext uri="{BB962C8B-B14F-4D97-AF65-F5344CB8AC3E}">
        <p14:creationId xmlns:p14="http://schemas.microsoft.com/office/powerpoint/2010/main" val="3584923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BEF03-EE3D-0F14-1E49-179426767801}"/>
              </a:ext>
            </a:extLst>
          </p:cNvPr>
          <p:cNvSpPr>
            <a:spLocks noGrp="1"/>
          </p:cNvSpPr>
          <p:nvPr>
            <p:ph type="title"/>
          </p:nvPr>
        </p:nvSpPr>
        <p:spPr/>
        <p:txBody>
          <a:bodyPr/>
          <a:lstStyle/>
          <a:p>
            <a:r>
              <a:rPr lang="nl-NL" dirty="0"/>
              <a:t>Terug naar de significante TRT</a:t>
            </a:r>
          </a:p>
        </p:txBody>
      </p:sp>
      <p:sp>
        <p:nvSpPr>
          <p:cNvPr id="3" name="Tijdelijke aanduiding voor inhoud 2">
            <a:extLst>
              <a:ext uri="{FF2B5EF4-FFF2-40B4-BE49-F238E27FC236}">
                <a16:creationId xmlns:a16="http://schemas.microsoft.com/office/drawing/2014/main" id="{AEAC3082-D3F3-CA3C-EA58-44FDEA73D1CE}"/>
              </a:ext>
            </a:extLst>
          </p:cNvPr>
          <p:cNvSpPr>
            <a:spLocks noGrp="1"/>
          </p:cNvSpPr>
          <p:nvPr>
            <p:ph idx="1"/>
          </p:nvPr>
        </p:nvSpPr>
        <p:spPr>
          <a:xfrm>
            <a:off x="628650" y="1200151"/>
            <a:ext cx="7886700" cy="3531839"/>
          </a:xfrm>
        </p:spPr>
        <p:txBody>
          <a:bodyPr>
            <a:normAutofit/>
          </a:bodyPr>
          <a:lstStyle/>
          <a:p>
            <a:r>
              <a:rPr lang="nl-NL" dirty="0"/>
              <a:t>Een TRT is significant omdat we een inherent RAMB op het niveau van een bewering hebben onderkend</a:t>
            </a:r>
          </a:p>
          <a:p>
            <a:r>
              <a:rPr lang="nl-NL" dirty="0"/>
              <a:t>We moeten begrijpen hoe transactie- en andere informatie over de TRT wordt verwerkt in het informatiesysteem en de communicatie (al dan niet met behulp van IT)</a:t>
            </a:r>
          </a:p>
          <a:p>
            <a:r>
              <a:rPr lang="nl-NL" dirty="0"/>
              <a:t>We moeten inzicht verwerven in de </a:t>
            </a:r>
            <a:r>
              <a:rPr lang="nl-NL" dirty="0">
                <a:solidFill>
                  <a:schemeClr val="accent2"/>
                </a:solidFill>
              </a:rPr>
              <a:t>interne beheersings-maatregelen met betrekking tot informatieverwerking </a:t>
            </a:r>
            <a:r>
              <a:rPr lang="nl-NL" dirty="0"/>
              <a:t>die inspelen op de onderkende inherente risico’s</a:t>
            </a:r>
          </a:p>
        </p:txBody>
      </p:sp>
      <p:sp>
        <p:nvSpPr>
          <p:cNvPr id="4" name="Tijdelijke aanduiding voor datum 3">
            <a:extLst>
              <a:ext uri="{FF2B5EF4-FFF2-40B4-BE49-F238E27FC236}">
                <a16:creationId xmlns:a16="http://schemas.microsoft.com/office/drawing/2014/main" id="{8530E28E-E0D5-392F-6307-C2B1699D6A2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A4D890D-C781-E99E-1781-3A84FC1BF22F}"/>
              </a:ext>
            </a:extLst>
          </p:cNvPr>
          <p:cNvSpPr>
            <a:spLocks noGrp="1"/>
          </p:cNvSpPr>
          <p:nvPr>
            <p:ph type="sldNum" sz="quarter" idx="12"/>
          </p:nvPr>
        </p:nvSpPr>
        <p:spPr/>
        <p:txBody>
          <a:bodyPr/>
          <a:lstStyle/>
          <a:p>
            <a:fld id="{EE354322-214A-47FA-ACD5-295506F60FF9}" type="slidenum">
              <a:rPr lang="nl-NL" smtClean="0"/>
              <a:t>34</a:t>
            </a:fld>
            <a:endParaRPr lang="nl-NL"/>
          </a:p>
        </p:txBody>
      </p:sp>
    </p:spTree>
    <p:extLst>
      <p:ext uri="{BB962C8B-B14F-4D97-AF65-F5344CB8AC3E}">
        <p14:creationId xmlns:p14="http://schemas.microsoft.com/office/powerpoint/2010/main" val="487261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1BEF03-EE3D-0F14-1E49-179426767801}"/>
              </a:ext>
            </a:extLst>
          </p:cNvPr>
          <p:cNvSpPr>
            <a:spLocks noGrp="1"/>
          </p:cNvSpPr>
          <p:nvPr>
            <p:ph type="title"/>
          </p:nvPr>
        </p:nvSpPr>
        <p:spPr/>
        <p:txBody>
          <a:bodyPr>
            <a:normAutofit fontScale="90000"/>
          </a:bodyPr>
          <a:lstStyle/>
          <a:p>
            <a:r>
              <a:rPr lang="nl-NL" dirty="0"/>
              <a:t>IB met betrekking tot informatieverwerking</a:t>
            </a:r>
          </a:p>
        </p:txBody>
      </p:sp>
      <p:sp>
        <p:nvSpPr>
          <p:cNvPr id="3" name="Tijdelijke aanduiding voor inhoud 2">
            <a:extLst>
              <a:ext uri="{FF2B5EF4-FFF2-40B4-BE49-F238E27FC236}">
                <a16:creationId xmlns:a16="http://schemas.microsoft.com/office/drawing/2014/main" id="{AEAC3082-D3F3-CA3C-EA58-44FDEA73D1CE}"/>
              </a:ext>
            </a:extLst>
          </p:cNvPr>
          <p:cNvSpPr>
            <a:spLocks noGrp="1"/>
          </p:cNvSpPr>
          <p:nvPr>
            <p:ph idx="1"/>
          </p:nvPr>
        </p:nvSpPr>
        <p:spPr/>
        <p:txBody>
          <a:bodyPr/>
          <a:lstStyle/>
          <a:p>
            <a:r>
              <a:rPr lang="nl-NL" dirty="0"/>
              <a:t>We verkrijgen </a:t>
            </a:r>
            <a:r>
              <a:rPr lang="nl-NL" dirty="0">
                <a:solidFill>
                  <a:schemeClr val="accent2"/>
                </a:solidFill>
              </a:rPr>
              <a:t>inzicht</a:t>
            </a:r>
            <a:r>
              <a:rPr lang="nl-NL" dirty="0"/>
              <a:t> in alle IB-maatregelen:</a:t>
            </a:r>
          </a:p>
          <a:p>
            <a:pPr lvl="1"/>
            <a:r>
              <a:rPr lang="nl-NL" dirty="0"/>
              <a:t>Die inspelen op significante risico’s</a:t>
            </a:r>
          </a:p>
          <a:p>
            <a:pPr lvl="1"/>
            <a:r>
              <a:rPr lang="nl-NL" dirty="0"/>
              <a:t>Met betrekking tot journaalboekingen</a:t>
            </a:r>
          </a:p>
          <a:p>
            <a:pPr lvl="1"/>
            <a:r>
              <a:rPr lang="nl-NL" dirty="0"/>
              <a:t>Met betrekking tot niet-standaard journaalboekingen voor niet-terugkerende, ongebruikelijke transacties of aanpassingen</a:t>
            </a:r>
          </a:p>
          <a:p>
            <a:pPr lvl="1"/>
            <a:r>
              <a:rPr lang="nl-NL" dirty="0"/>
              <a:t>Waarop we willen steunen om daarmee de aard, timing en omvang van gegevensgerichte werkzaamheden te beïnvloeden</a:t>
            </a:r>
          </a:p>
          <a:p>
            <a:pPr lvl="1"/>
            <a:r>
              <a:rPr lang="nl-NL" dirty="0"/>
              <a:t>Die inspelen op risico’s waarvoor gegevensgerichte werkzaamheden alleen geen voldoende geschikte controle-informatie bieden</a:t>
            </a:r>
          </a:p>
          <a:p>
            <a:pPr lvl="1"/>
            <a:r>
              <a:rPr lang="nl-NL" dirty="0"/>
              <a:t>Die noodzakelijk zijn om aan S315.13 te voldoen</a:t>
            </a:r>
          </a:p>
          <a:p>
            <a:r>
              <a:rPr lang="nl-NL" dirty="0"/>
              <a:t>Deze maatregelen </a:t>
            </a:r>
            <a:r>
              <a:rPr lang="nl-NL" dirty="0">
                <a:solidFill>
                  <a:schemeClr val="accent2"/>
                </a:solidFill>
              </a:rPr>
              <a:t>kunnen</a:t>
            </a:r>
            <a:r>
              <a:rPr lang="nl-NL" dirty="0"/>
              <a:t> afhankelijk zijn van </a:t>
            </a:r>
            <a:r>
              <a:rPr lang="nl-NL" dirty="0">
                <a:solidFill>
                  <a:schemeClr val="accent2"/>
                </a:solidFill>
              </a:rPr>
              <a:t>IT-aspecten</a:t>
            </a:r>
          </a:p>
          <a:p>
            <a:endParaRPr lang="nl-NL" dirty="0"/>
          </a:p>
        </p:txBody>
      </p:sp>
      <p:sp>
        <p:nvSpPr>
          <p:cNvPr id="4" name="Tijdelijke aanduiding voor datum 3">
            <a:extLst>
              <a:ext uri="{FF2B5EF4-FFF2-40B4-BE49-F238E27FC236}">
                <a16:creationId xmlns:a16="http://schemas.microsoft.com/office/drawing/2014/main" id="{8530E28E-E0D5-392F-6307-C2B1699D6A2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A4D890D-C781-E99E-1781-3A84FC1BF22F}"/>
              </a:ext>
            </a:extLst>
          </p:cNvPr>
          <p:cNvSpPr>
            <a:spLocks noGrp="1"/>
          </p:cNvSpPr>
          <p:nvPr>
            <p:ph type="sldNum" sz="quarter" idx="12"/>
          </p:nvPr>
        </p:nvSpPr>
        <p:spPr/>
        <p:txBody>
          <a:bodyPr/>
          <a:lstStyle/>
          <a:p>
            <a:fld id="{EE354322-214A-47FA-ACD5-295506F60FF9}" type="slidenum">
              <a:rPr lang="nl-NL" smtClean="0"/>
              <a:t>35</a:t>
            </a:fld>
            <a:endParaRPr lang="nl-NL"/>
          </a:p>
        </p:txBody>
      </p:sp>
    </p:spTree>
    <p:extLst>
      <p:ext uri="{BB962C8B-B14F-4D97-AF65-F5344CB8AC3E}">
        <p14:creationId xmlns:p14="http://schemas.microsoft.com/office/powerpoint/2010/main" val="1532601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endParaRPr lang="nl-NL" sz="3600" b="1" dirty="0">
              <a:solidFill>
                <a:schemeClr val="accent2"/>
              </a:solidFill>
            </a:endParaRPr>
          </a:p>
          <a:p>
            <a:pPr marL="0" indent="0" algn="ctr">
              <a:buNone/>
            </a:pPr>
            <a:r>
              <a:rPr lang="nl-NL" sz="3600" b="1" dirty="0">
                <a:solidFill>
                  <a:schemeClr val="accent2"/>
                </a:solidFill>
              </a:rPr>
              <a:t>Wat betekent dit in de praktijk?</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36</a:t>
            </a:fld>
            <a:endParaRPr lang="nl-NL"/>
          </a:p>
        </p:txBody>
      </p:sp>
    </p:spTree>
    <p:extLst>
      <p:ext uri="{BB962C8B-B14F-4D97-AF65-F5344CB8AC3E}">
        <p14:creationId xmlns:p14="http://schemas.microsoft.com/office/powerpoint/2010/main" val="1746327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normAutofit/>
          </a:bodyPr>
          <a:lstStyle/>
          <a:p>
            <a:r>
              <a:rPr lang="nl-NL" dirty="0"/>
              <a:t>Componenten van interne beheersing</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37</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43808" y="1347614"/>
            <a:ext cx="6048480" cy="3432572"/>
          </a:xfrm>
          <a:prstGeom prst="rect">
            <a:avLst/>
          </a:prstGeom>
        </p:spPr>
        <p:txBody>
          <a:bodyPr>
            <a:normAutofit/>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buFont typeface="Arial" panose="020B0604020202020204" pitchFamily="34" charset="0"/>
              <a:buNone/>
            </a:pPr>
            <a:r>
              <a:rPr lang="nl-NL" sz="2000" dirty="0"/>
              <a:t>Relevante componenten: </a:t>
            </a:r>
          </a:p>
          <a:p>
            <a:r>
              <a:rPr lang="nl-NL" sz="2000" dirty="0"/>
              <a:t>Informatiesystemen en communicatie</a:t>
            </a:r>
          </a:p>
          <a:p>
            <a:pPr lvl="1"/>
            <a:r>
              <a:rPr lang="nl-NL" sz="1700" dirty="0"/>
              <a:t>Inzicht</a:t>
            </a:r>
          </a:p>
          <a:p>
            <a:pPr lvl="1"/>
            <a:r>
              <a:rPr lang="nl-NL" sz="1700" dirty="0"/>
              <a:t>Evaluatie op totaalniveau</a:t>
            </a:r>
          </a:p>
          <a:p>
            <a:pPr lvl="1"/>
            <a:r>
              <a:rPr lang="nl-NL" sz="1700" dirty="0"/>
              <a:t>Ondersteuning inschatting inherent risico</a:t>
            </a:r>
          </a:p>
          <a:p>
            <a:r>
              <a:rPr lang="nl-NL" sz="2000" dirty="0"/>
              <a:t>Interne beheersingsactiviteiten</a:t>
            </a:r>
          </a:p>
          <a:p>
            <a:pPr lvl="1"/>
            <a:r>
              <a:rPr lang="nl-NL" sz="1700" dirty="0"/>
              <a:t>Inzicht</a:t>
            </a:r>
          </a:p>
          <a:p>
            <a:pPr lvl="1"/>
            <a:r>
              <a:rPr lang="nl-NL" sz="1700" dirty="0"/>
              <a:t>Evaluatie per beheersingsmaatregel</a:t>
            </a:r>
          </a:p>
          <a:p>
            <a:pPr lvl="1"/>
            <a:r>
              <a:rPr lang="nl-NL" sz="1700" dirty="0"/>
              <a:t>Implementatie</a:t>
            </a:r>
          </a:p>
          <a:p>
            <a:pPr lvl="1"/>
            <a:r>
              <a:rPr lang="nl-NL" sz="1700" dirty="0"/>
              <a:t>Verminderen interne beheersingsrisico</a:t>
            </a:r>
          </a:p>
          <a:p>
            <a:pPr marL="0" indent="0">
              <a:buNone/>
            </a:pPr>
            <a:endParaRPr lang="nl-NL" sz="2000" dirty="0"/>
          </a:p>
        </p:txBody>
      </p:sp>
      <p:pic>
        <p:nvPicPr>
          <p:cNvPr id="6" name="Afbeelding 5">
            <a:extLst>
              <a:ext uri="{FF2B5EF4-FFF2-40B4-BE49-F238E27FC236}">
                <a16:creationId xmlns:a16="http://schemas.microsoft.com/office/drawing/2014/main" id="{178CEB67-94E4-CE06-087C-C289433AF1E0}"/>
              </a:ext>
            </a:extLst>
          </p:cNvPr>
          <p:cNvPicPr>
            <a:picLocks noChangeAspect="1"/>
          </p:cNvPicPr>
          <p:nvPr/>
        </p:nvPicPr>
        <p:blipFill>
          <a:blip r:embed="rId2"/>
          <a:stretch>
            <a:fillRect/>
          </a:stretch>
        </p:blipFill>
        <p:spPr>
          <a:xfrm>
            <a:off x="166226" y="2022970"/>
            <a:ext cx="2592288" cy="2081859"/>
          </a:xfrm>
          <a:prstGeom prst="rect">
            <a:avLst/>
          </a:prstGeom>
        </p:spPr>
      </p:pic>
    </p:spTree>
    <p:extLst>
      <p:ext uri="{BB962C8B-B14F-4D97-AF65-F5344CB8AC3E}">
        <p14:creationId xmlns:p14="http://schemas.microsoft.com/office/powerpoint/2010/main" val="3838801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a:extLst>
              <a:ext uri="{FF2B5EF4-FFF2-40B4-BE49-F238E27FC236}">
                <a16:creationId xmlns:a16="http://schemas.microsoft.com/office/drawing/2014/main" id="{1FF28EE2-81F2-3CE1-DA15-6706AB84E4B4}"/>
              </a:ext>
            </a:extLst>
          </p:cNvPr>
          <p:cNvSpPr/>
          <p:nvPr/>
        </p:nvSpPr>
        <p:spPr>
          <a:xfrm>
            <a:off x="0" y="3283127"/>
            <a:ext cx="9144000" cy="152086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 name="Rechthoek 10">
            <a:extLst>
              <a:ext uri="{FF2B5EF4-FFF2-40B4-BE49-F238E27FC236}">
                <a16:creationId xmlns:a16="http://schemas.microsoft.com/office/drawing/2014/main" id="{CE3EE1D4-15C4-1C5C-6AD0-627292598A0D}"/>
              </a:ext>
            </a:extLst>
          </p:cNvPr>
          <p:cNvSpPr/>
          <p:nvPr/>
        </p:nvSpPr>
        <p:spPr>
          <a:xfrm>
            <a:off x="0" y="1131590"/>
            <a:ext cx="9144000" cy="2177711"/>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5B70EB2D-C6C0-2F98-7E7C-DF8BA88901E0}"/>
              </a:ext>
            </a:extLst>
          </p:cNvPr>
          <p:cNvSpPr>
            <a:spLocks noGrp="1"/>
          </p:cNvSpPr>
          <p:nvPr>
            <p:ph type="title"/>
          </p:nvPr>
        </p:nvSpPr>
        <p:spPr/>
        <p:txBody>
          <a:bodyPr/>
          <a:lstStyle/>
          <a:p>
            <a:r>
              <a:rPr lang="nl-NL" dirty="0"/>
              <a:t>Route naar inzicht in de IT-omgeving</a:t>
            </a:r>
          </a:p>
        </p:txBody>
      </p:sp>
      <p:sp>
        <p:nvSpPr>
          <p:cNvPr id="4" name="Tijdelijke aanduiding voor datum 3">
            <a:extLst>
              <a:ext uri="{FF2B5EF4-FFF2-40B4-BE49-F238E27FC236}">
                <a16:creationId xmlns:a16="http://schemas.microsoft.com/office/drawing/2014/main" id="{E6AA7506-68E4-72C0-D34B-BC64DE708299}"/>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25BC8378-29DC-001D-983B-99E88EF2DFCC}"/>
              </a:ext>
            </a:extLst>
          </p:cNvPr>
          <p:cNvSpPr>
            <a:spLocks noGrp="1"/>
          </p:cNvSpPr>
          <p:nvPr>
            <p:ph type="sldNum" sz="quarter" idx="12"/>
          </p:nvPr>
        </p:nvSpPr>
        <p:spPr/>
        <p:txBody>
          <a:bodyPr/>
          <a:lstStyle/>
          <a:p>
            <a:fld id="{EE354322-214A-47FA-ACD5-295506F60FF9}" type="slidenum">
              <a:rPr lang="nl-NL" smtClean="0"/>
              <a:t>38</a:t>
            </a:fld>
            <a:endParaRPr lang="nl-NL"/>
          </a:p>
        </p:txBody>
      </p:sp>
      <p:sp>
        <p:nvSpPr>
          <p:cNvPr id="6" name="Vijfhoek 5">
            <a:extLst>
              <a:ext uri="{FF2B5EF4-FFF2-40B4-BE49-F238E27FC236}">
                <a16:creationId xmlns:a16="http://schemas.microsoft.com/office/drawing/2014/main" id="{B445794F-3AAF-00FC-13CA-016FD7B60C2C}"/>
              </a:ext>
            </a:extLst>
          </p:cNvPr>
          <p:cNvSpPr>
            <a:spLocks noChangeAspect="1"/>
          </p:cNvSpPr>
          <p:nvPr/>
        </p:nvSpPr>
        <p:spPr>
          <a:xfrm rot="5400000">
            <a:off x="4268156" y="-812577"/>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Ondernemingsdoelstellingen, activiteiten en omgevingsfactoren</a:t>
            </a:r>
          </a:p>
        </p:txBody>
      </p:sp>
      <p:sp>
        <p:nvSpPr>
          <p:cNvPr id="7" name="Vijfhoek 6">
            <a:extLst>
              <a:ext uri="{FF2B5EF4-FFF2-40B4-BE49-F238E27FC236}">
                <a16:creationId xmlns:a16="http://schemas.microsoft.com/office/drawing/2014/main" id="{FD7CC419-CB75-73DB-55B6-89F3B0032C87}"/>
              </a:ext>
            </a:extLst>
          </p:cNvPr>
          <p:cNvSpPr>
            <a:spLocks noChangeAspect="1"/>
          </p:cNvSpPr>
          <p:nvPr/>
        </p:nvSpPr>
        <p:spPr>
          <a:xfrm rot="5400000">
            <a:off x="4268156" y="-109969"/>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Structuur, </a:t>
            </a:r>
            <a:r>
              <a:rPr lang="nl-NL" sz="1400" dirty="0" err="1">
                <a:ea typeface="Roboto Light" panose="02000000000000000000" pitchFamily="2" charset="0"/>
                <a:cs typeface="Arial" panose="020B0604020202020204" pitchFamily="34" charset="0"/>
              </a:rPr>
              <a:t>governance</a:t>
            </a:r>
            <a:r>
              <a:rPr lang="nl-NL" sz="1400" dirty="0">
                <a:ea typeface="Roboto Light" panose="02000000000000000000" pitchFamily="2" charset="0"/>
                <a:cs typeface="Arial" panose="020B0604020202020204" pitchFamily="34" charset="0"/>
              </a:rPr>
              <a:t> en bedrijfsmodel</a:t>
            </a:r>
          </a:p>
          <a:p>
            <a:pPr algn="ctr"/>
            <a:r>
              <a:rPr lang="nl-NL" sz="1400" dirty="0">
                <a:ea typeface="Roboto Light" panose="02000000000000000000" pitchFamily="2" charset="0"/>
                <a:cs typeface="Arial" panose="020B0604020202020204" pitchFamily="34" charset="0"/>
              </a:rPr>
              <a:t>Meting van financiële prestaties</a:t>
            </a:r>
          </a:p>
        </p:txBody>
      </p:sp>
      <p:sp>
        <p:nvSpPr>
          <p:cNvPr id="8" name="Vijfhoek 7">
            <a:extLst>
              <a:ext uri="{FF2B5EF4-FFF2-40B4-BE49-F238E27FC236}">
                <a16:creationId xmlns:a16="http://schemas.microsoft.com/office/drawing/2014/main" id="{2BB45EEF-8605-2E03-3BF1-F76156F8654D}"/>
              </a:ext>
            </a:extLst>
          </p:cNvPr>
          <p:cNvSpPr>
            <a:spLocks noChangeAspect="1"/>
          </p:cNvSpPr>
          <p:nvPr/>
        </p:nvSpPr>
        <p:spPr>
          <a:xfrm rot="5400000">
            <a:off x="4268156" y="594454"/>
            <a:ext cx="576000" cy="4744624"/>
          </a:xfrm>
          <a:prstGeom prst="homePlate">
            <a:avLst>
              <a:gd name="adj" fmla="val 23404"/>
            </a:avLst>
          </a:prstGeom>
          <a:solidFill>
            <a:srgbClr val="57BDBD"/>
          </a:solidFill>
          <a:ln w="38100">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Identificeren van materiële en significante TRT in de financiële overzichten</a:t>
            </a:r>
          </a:p>
        </p:txBody>
      </p:sp>
      <p:sp>
        <p:nvSpPr>
          <p:cNvPr id="9" name="Vijfhoek 8">
            <a:extLst>
              <a:ext uri="{FF2B5EF4-FFF2-40B4-BE49-F238E27FC236}">
                <a16:creationId xmlns:a16="http://schemas.microsoft.com/office/drawing/2014/main" id="{34A8E493-1DC6-0ED6-6DCE-285F6EBBB347}"/>
              </a:ext>
            </a:extLst>
          </p:cNvPr>
          <p:cNvSpPr>
            <a:spLocks noChangeAspect="1"/>
          </p:cNvSpPr>
          <p:nvPr/>
        </p:nvSpPr>
        <p:spPr>
          <a:xfrm rot="5400000">
            <a:off x="4284000" y="1297062"/>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nl-NL" sz="1400" dirty="0">
                <a:ea typeface="Roboto Light" panose="02000000000000000000" pitchFamily="2" charset="0"/>
                <a:cs typeface="Arial" panose="020B0604020202020204" pitchFamily="34" charset="0"/>
              </a:rPr>
              <a:t>Informatiesysteem en communicatie relevant voor financiële verslaggeving</a:t>
            </a:r>
          </a:p>
        </p:txBody>
      </p:sp>
      <p:sp>
        <p:nvSpPr>
          <p:cNvPr id="10" name="Vijfhoek 9">
            <a:extLst>
              <a:ext uri="{FF2B5EF4-FFF2-40B4-BE49-F238E27FC236}">
                <a16:creationId xmlns:a16="http://schemas.microsoft.com/office/drawing/2014/main" id="{D50B425D-0EDC-6635-86BC-A30F7F15B88D}"/>
              </a:ext>
            </a:extLst>
          </p:cNvPr>
          <p:cNvSpPr>
            <a:spLocks noChangeAspect="1"/>
          </p:cNvSpPr>
          <p:nvPr/>
        </p:nvSpPr>
        <p:spPr>
          <a:xfrm rot="5400000">
            <a:off x="4284000" y="1999670"/>
            <a:ext cx="576000" cy="4744624"/>
          </a:xfrm>
          <a:prstGeom prst="homePlate">
            <a:avLst>
              <a:gd name="adj" fmla="val 23404"/>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lIns="0" rIns="0" rtlCol="0" anchor="ctr"/>
          <a:lstStyle/>
          <a:p>
            <a:pPr algn="ctr"/>
            <a:r>
              <a:rPr lang="nl-NL" sz="1400" dirty="0">
                <a:ea typeface="Roboto Light" panose="02000000000000000000" pitchFamily="2" charset="0"/>
                <a:cs typeface="Arial" panose="020B0604020202020204" pitchFamily="34" charset="0"/>
              </a:rPr>
              <a:t>IT-omgeving: applicaties, infrastructuur en processen</a:t>
            </a:r>
          </a:p>
        </p:txBody>
      </p:sp>
      <p:pic>
        <p:nvPicPr>
          <p:cNvPr id="17" name="Graphic 16" descr="Fabriek met effen opvulling">
            <a:extLst>
              <a:ext uri="{FF2B5EF4-FFF2-40B4-BE49-F238E27FC236}">
                <a16:creationId xmlns:a16="http://schemas.microsoft.com/office/drawing/2014/main" id="{87524C63-74D2-F6BC-7128-5EFEE468CCC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625118" y="1219418"/>
            <a:ext cx="612000" cy="612000"/>
          </a:xfrm>
          <a:prstGeom prst="rect">
            <a:avLst/>
          </a:prstGeom>
        </p:spPr>
      </p:pic>
      <p:pic>
        <p:nvPicPr>
          <p:cNvPr id="19" name="Graphic 18" descr="Werkstroom met effen opvulling">
            <a:extLst>
              <a:ext uri="{FF2B5EF4-FFF2-40B4-BE49-F238E27FC236}">
                <a16:creationId xmlns:a16="http://schemas.microsoft.com/office/drawing/2014/main" id="{7C37E961-8456-9DEF-0122-B9EAED5179A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20072" y="1946078"/>
            <a:ext cx="612000" cy="612000"/>
          </a:xfrm>
          <a:prstGeom prst="rect">
            <a:avLst/>
          </a:prstGeom>
        </p:spPr>
      </p:pic>
      <p:pic>
        <p:nvPicPr>
          <p:cNvPr id="25" name="Graphic 24" descr="Krant met effen opvulling">
            <a:extLst>
              <a:ext uri="{FF2B5EF4-FFF2-40B4-BE49-F238E27FC236}">
                <a16:creationId xmlns:a16="http://schemas.microsoft.com/office/drawing/2014/main" id="{F4975006-FD09-E101-AD30-6313FCB1C09A}"/>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20072" y="2661231"/>
            <a:ext cx="612000" cy="612000"/>
          </a:xfrm>
          <a:prstGeom prst="rect">
            <a:avLst/>
          </a:prstGeom>
        </p:spPr>
      </p:pic>
      <p:pic>
        <p:nvPicPr>
          <p:cNvPr id="27" name="Graphic 26" descr="Ethernet met effen opvulling">
            <a:extLst>
              <a:ext uri="{FF2B5EF4-FFF2-40B4-BE49-F238E27FC236}">
                <a16:creationId xmlns:a16="http://schemas.microsoft.com/office/drawing/2014/main" id="{BA61C348-EA36-99F0-0A10-C43D78196A15}"/>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22396" y="3363839"/>
            <a:ext cx="612000" cy="612000"/>
          </a:xfrm>
          <a:prstGeom prst="rect">
            <a:avLst/>
          </a:prstGeom>
        </p:spPr>
      </p:pic>
      <p:pic>
        <p:nvPicPr>
          <p:cNvPr id="29" name="Graphic 28" descr="Cloud Computing met effen opvulling">
            <a:extLst>
              <a:ext uri="{FF2B5EF4-FFF2-40B4-BE49-F238E27FC236}">
                <a16:creationId xmlns:a16="http://schemas.microsoft.com/office/drawing/2014/main" id="{63C24FD3-F8FA-88EC-4479-F784EF802793}"/>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59085" y="4101954"/>
            <a:ext cx="612000" cy="612000"/>
          </a:xfrm>
          <a:prstGeom prst="rect">
            <a:avLst/>
          </a:prstGeom>
        </p:spPr>
      </p:pic>
      <p:sp>
        <p:nvSpPr>
          <p:cNvPr id="16" name="Rechthoek 15">
            <a:extLst>
              <a:ext uri="{FF2B5EF4-FFF2-40B4-BE49-F238E27FC236}">
                <a16:creationId xmlns:a16="http://schemas.microsoft.com/office/drawing/2014/main" id="{0DA85603-DD82-A01F-ACD1-E8B7CCF3E643}"/>
              </a:ext>
            </a:extLst>
          </p:cNvPr>
          <p:cNvSpPr/>
          <p:nvPr/>
        </p:nvSpPr>
        <p:spPr>
          <a:xfrm>
            <a:off x="7342271" y="1131588"/>
            <a:ext cx="1801729" cy="36724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 name="Rechteraccolade 2">
            <a:extLst>
              <a:ext uri="{FF2B5EF4-FFF2-40B4-BE49-F238E27FC236}">
                <a16:creationId xmlns:a16="http://schemas.microsoft.com/office/drawing/2014/main" id="{22937E1A-1101-1028-D41E-75C36E99DF50}"/>
              </a:ext>
            </a:extLst>
          </p:cNvPr>
          <p:cNvSpPr/>
          <p:nvPr/>
        </p:nvSpPr>
        <p:spPr>
          <a:xfrm>
            <a:off x="7308304" y="1131589"/>
            <a:ext cx="432048" cy="2177713"/>
          </a:xfrm>
          <a:prstGeom prst="rightBrace">
            <a:avLst>
              <a:gd name="adj1" fmla="val 60477"/>
              <a:gd name="adj2" fmla="val 50000"/>
            </a:avLst>
          </a:prstGeom>
          <a:solidFill>
            <a:schemeClr val="bg1">
              <a:lumMod val="9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18" name="Tekstvak 17">
            <a:extLst>
              <a:ext uri="{FF2B5EF4-FFF2-40B4-BE49-F238E27FC236}">
                <a16:creationId xmlns:a16="http://schemas.microsoft.com/office/drawing/2014/main" id="{C0C0D6F6-4D49-87BC-4175-0321DE57C102}"/>
              </a:ext>
            </a:extLst>
          </p:cNvPr>
          <p:cNvSpPr txBox="1"/>
          <p:nvPr/>
        </p:nvSpPr>
        <p:spPr>
          <a:xfrm>
            <a:off x="7734403" y="1736227"/>
            <a:ext cx="1656184" cy="923330"/>
          </a:xfrm>
          <a:prstGeom prst="rect">
            <a:avLst/>
          </a:prstGeom>
          <a:noFill/>
        </p:spPr>
        <p:txBody>
          <a:bodyPr wrap="square" rtlCol="0">
            <a:spAutoFit/>
          </a:bodyPr>
          <a:lstStyle/>
          <a:p>
            <a:r>
              <a:rPr lang="nl-NL" dirty="0">
                <a:solidFill>
                  <a:schemeClr val="accent2"/>
                </a:solidFill>
              </a:rPr>
              <a:t>Relatie met inherente risico’s</a:t>
            </a:r>
          </a:p>
        </p:txBody>
      </p:sp>
      <p:sp>
        <p:nvSpPr>
          <p:cNvPr id="20" name="Rechteraccolade 19">
            <a:extLst>
              <a:ext uri="{FF2B5EF4-FFF2-40B4-BE49-F238E27FC236}">
                <a16:creationId xmlns:a16="http://schemas.microsoft.com/office/drawing/2014/main" id="{8B96AD17-4168-BEFF-FA3F-67288D43F431}"/>
              </a:ext>
            </a:extLst>
          </p:cNvPr>
          <p:cNvSpPr/>
          <p:nvPr/>
        </p:nvSpPr>
        <p:spPr>
          <a:xfrm>
            <a:off x="7342271" y="3309302"/>
            <a:ext cx="432048" cy="1494689"/>
          </a:xfrm>
          <a:prstGeom prst="rightBrace">
            <a:avLst>
              <a:gd name="adj1" fmla="val 60477"/>
              <a:gd name="adj2" fmla="val 50000"/>
            </a:avLst>
          </a:prstGeom>
          <a:solidFill>
            <a:schemeClr val="bg1">
              <a:lumMod val="85000"/>
            </a:schemeClr>
          </a:solidFill>
          <a:ln>
            <a:no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nl-NL"/>
          </a:p>
        </p:txBody>
      </p:sp>
      <p:sp>
        <p:nvSpPr>
          <p:cNvPr id="21" name="Tekstvak 20">
            <a:extLst>
              <a:ext uri="{FF2B5EF4-FFF2-40B4-BE49-F238E27FC236}">
                <a16:creationId xmlns:a16="http://schemas.microsoft.com/office/drawing/2014/main" id="{4E999D07-F2A2-EA9A-33C4-CFC4C512908B}"/>
              </a:ext>
            </a:extLst>
          </p:cNvPr>
          <p:cNvSpPr txBox="1"/>
          <p:nvPr/>
        </p:nvSpPr>
        <p:spPr>
          <a:xfrm>
            <a:off x="7734403" y="3572685"/>
            <a:ext cx="1656184" cy="923330"/>
          </a:xfrm>
          <a:prstGeom prst="rect">
            <a:avLst/>
          </a:prstGeom>
          <a:noFill/>
        </p:spPr>
        <p:txBody>
          <a:bodyPr wrap="square" rtlCol="0">
            <a:spAutoFit/>
          </a:bodyPr>
          <a:lstStyle/>
          <a:p>
            <a:r>
              <a:rPr lang="nl-NL" dirty="0">
                <a:solidFill>
                  <a:schemeClr val="accent2"/>
                </a:solidFill>
              </a:rPr>
              <a:t>Relatie met interne beheersing</a:t>
            </a:r>
          </a:p>
        </p:txBody>
      </p:sp>
    </p:spTree>
    <p:extLst>
      <p:ext uri="{BB962C8B-B14F-4D97-AF65-F5344CB8AC3E}">
        <p14:creationId xmlns:p14="http://schemas.microsoft.com/office/powerpoint/2010/main" val="875687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F5F2DFA-2939-8A10-B467-247376FE861E}"/>
              </a:ext>
            </a:extLst>
          </p:cNvPr>
          <p:cNvSpPr>
            <a:spLocks noGrp="1"/>
          </p:cNvSpPr>
          <p:nvPr>
            <p:ph type="title"/>
          </p:nvPr>
        </p:nvSpPr>
        <p:spPr/>
        <p:txBody>
          <a:bodyPr>
            <a:normAutofit fontScale="90000"/>
          </a:bodyPr>
          <a:lstStyle/>
          <a:p>
            <a:r>
              <a:rPr lang="nl-NL" dirty="0"/>
              <a:t>Risico’s die voortkomen uit het gebruik van IT</a:t>
            </a:r>
          </a:p>
        </p:txBody>
      </p:sp>
      <p:sp>
        <p:nvSpPr>
          <p:cNvPr id="4" name="Tijdelijke aanduiding voor datum 3">
            <a:extLst>
              <a:ext uri="{FF2B5EF4-FFF2-40B4-BE49-F238E27FC236}">
                <a16:creationId xmlns:a16="http://schemas.microsoft.com/office/drawing/2014/main" id="{AC05EEC9-8379-73A0-E836-43103C69A192}"/>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83739777-1EB1-A191-EA20-DE30062E1590}"/>
              </a:ext>
            </a:extLst>
          </p:cNvPr>
          <p:cNvSpPr>
            <a:spLocks noGrp="1"/>
          </p:cNvSpPr>
          <p:nvPr>
            <p:ph type="sldNum" sz="quarter" idx="12"/>
          </p:nvPr>
        </p:nvSpPr>
        <p:spPr/>
        <p:txBody>
          <a:bodyPr/>
          <a:lstStyle/>
          <a:p>
            <a:fld id="{EE354322-214A-47FA-ACD5-295506F60FF9}" type="slidenum">
              <a:rPr lang="nl-NL" smtClean="0"/>
              <a:t>39</a:t>
            </a:fld>
            <a:endParaRPr lang="nl-NL"/>
          </a:p>
        </p:txBody>
      </p:sp>
      <p:sp>
        <p:nvSpPr>
          <p:cNvPr id="6" name="Tijdelijke aanduiding voor inhoud 2">
            <a:extLst>
              <a:ext uri="{FF2B5EF4-FFF2-40B4-BE49-F238E27FC236}">
                <a16:creationId xmlns:a16="http://schemas.microsoft.com/office/drawing/2014/main" id="{4B7904F6-5069-C11E-9F77-06A723E01EC0}"/>
              </a:ext>
            </a:extLst>
          </p:cNvPr>
          <p:cNvSpPr>
            <a:spLocks noGrp="1"/>
          </p:cNvSpPr>
          <p:nvPr>
            <p:ph idx="1"/>
          </p:nvPr>
        </p:nvSpPr>
        <p:spPr>
          <a:xfrm>
            <a:off x="628650" y="1200151"/>
            <a:ext cx="8047806" cy="1802137"/>
          </a:xfrm>
        </p:spPr>
        <p:txBody>
          <a:bodyPr>
            <a:normAutofit fontScale="92500" lnSpcReduction="10000"/>
          </a:bodyPr>
          <a:lstStyle/>
          <a:p>
            <a:pPr>
              <a:lnSpc>
                <a:spcPct val="100000"/>
              </a:lnSpc>
            </a:pPr>
            <a:r>
              <a:rPr lang="nl-NL" sz="2000" dirty="0"/>
              <a:t>Vatbaarheid van IB-maatregelen met betrekking tot (geautomatiseerde) informatieverwerking voor ineffectieve opzet of werking</a:t>
            </a:r>
          </a:p>
          <a:p>
            <a:pPr>
              <a:lnSpc>
                <a:spcPct val="100000"/>
              </a:lnSpc>
            </a:pPr>
            <a:r>
              <a:rPr lang="nl-NL" sz="2000" dirty="0"/>
              <a:t>Risico's voor de integriteit van informatie (volledigheid, nauwkeurigheid en geldigheid van transacties en andere informatie) in het informatiesysteem als gevolg van ineffectieve opzet of werking van IB-maatregelen</a:t>
            </a:r>
          </a:p>
          <a:p>
            <a:pPr>
              <a:lnSpc>
                <a:spcPct val="100000"/>
              </a:lnSpc>
            </a:pPr>
            <a:endParaRPr lang="nl-NL" sz="2000" dirty="0"/>
          </a:p>
        </p:txBody>
      </p:sp>
      <p:sp>
        <p:nvSpPr>
          <p:cNvPr id="8" name="Vijfhoek 7">
            <a:extLst>
              <a:ext uri="{FF2B5EF4-FFF2-40B4-BE49-F238E27FC236}">
                <a16:creationId xmlns:a16="http://schemas.microsoft.com/office/drawing/2014/main" id="{EB0C5739-F2F8-2328-3FD0-4ED7E887E96E}"/>
              </a:ext>
            </a:extLst>
          </p:cNvPr>
          <p:cNvSpPr/>
          <p:nvPr/>
        </p:nvSpPr>
        <p:spPr>
          <a:xfrm>
            <a:off x="0" y="3285686"/>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bg1"/>
                </a:solidFill>
                <a:latin typeface="+mj-lt"/>
                <a:ea typeface="Roboto Light" panose="02000000000000000000" pitchFamily="2" charset="0"/>
                <a:cs typeface="Arial" panose="020B0604020202020204" pitchFamily="34" charset="0"/>
              </a:rPr>
              <a:t>Identificeren van (inherente) risico’s op een afwijking van materieel belang</a:t>
            </a:r>
          </a:p>
        </p:txBody>
      </p:sp>
      <p:sp>
        <p:nvSpPr>
          <p:cNvPr id="9" name="Vijfhoek 8">
            <a:extLst>
              <a:ext uri="{FF2B5EF4-FFF2-40B4-BE49-F238E27FC236}">
                <a16:creationId xmlns:a16="http://schemas.microsoft.com/office/drawing/2014/main" id="{EB635EA7-DEEA-66F9-0A91-9C7B2FB819E5}"/>
              </a:ext>
            </a:extLst>
          </p:cNvPr>
          <p:cNvSpPr/>
          <p:nvPr/>
        </p:nvSpPr>
        <p:spPr>
          <a:xfrm>
            <a:off x="1864298" y="3283578"/>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voor deze risico’s relevante IB-maatregelen waarbij IT een rol speelt</a:t>
            </a:r>
          </a:p>
        </p:txBody>
      </p:sp>
      <p:sp>
        <p:nvSpPr>
          <p:cNvPr id="10" name="Vijfhoek 9">
            <a:extLst>
              <a:ext uri="{FF2B5EF4-FFF2-40B4-BE49-F238E27FC236}">
                <a16:creationId xmlns:a16="http://schemas.microsoft.com/office/drawing/2014/main" id="{06A84546-B35C-8ED0-FB89-0AE20B572705}"/>
              </a:ext>
            </a:extLst>
          </p:cNvPr>
          <p:cNvSpPr/>
          <p:nvPr/>
        </p:nvSpPr>
        <p:spPr>
          <a:xfrm>
            <a:off x="3742130" y="3285686"/>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Relateren van deze IB-maatregelen aan IT-applicaties en de andere aspecten van de IT-omgeving</a:t>
            </a:r>
          </a:p>
        </p:txBody>
      </p:sp>
      <p:sp>
        <p:nvSpPr>
          <p:cNvPr id="11" name="Vijfhoek 10">
            <a:extLst>
              <a:ext uri="{FF2B5EF4-FFF2-40B4-BE49-F238E27FC236}">
                <a16:creationId xmlns:a16="http://schemas.microsoft.com/office/drawing/2014/main" id="{CBC7DA24-DAC8-2A23-29A3-74B7C73EBC9A}"/>
              </a:ext>
            </a:extLst>
          </p:cNvPr>
          <p:cNvSpPr/>
          <p:nvPr/>
        </p:nvSpPr>
        <p:spPr>
          <a:xfrm>
            <a:off x="5613195" y="3283577"/>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risico’s die voortkomen uit het gebruik van IT</a:t>
            </a:r>
          </a:p>
        </p:txBody>
      </p:sp>
      <p:sp>
        <p:nvSpPr>
          <p:cNvPr id="12" name="Vijfhoek 11">
            <a:extLst>
              <a:ext uri="{FF2B5EF4-FFF2-40B4-BE49-F238E27FC236}">
                <a16:creationId xmlns:a16="http://schemas.microsoft.com/office/drawing/2014/main" id="{440BE916-C8E8-5EA9-AEDE-184055D48776}"/>
              </a:ext>
            </a:extLst>
          </p:cNvPr>
          <p:cNvSpPr/>
          <p:nvPr/>
        </p:nvSpPr>
        <p:spPr>
          <a:xfrm>
            <a:off x="7484261" y="3285686"/>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GITC van de entiteit die inspelen op deze risico’s</a:t>
            </a:r>
          </a:p>
        </p:txBody>
      </p:sp>
      <p:pic>
        <p:nvPicPr>
          <p:cNvPr id="13" name="Graphic 12" descr="Badge met effen opvulling">
            <a:extLst>
              <a:ext uri="{FF2B5EF4-FFF2-40B4-BE49-F238E27FC236}">
                <a16:creationId xmlns:a16="http://schemas.microsoft.com/office/drawing/2014/main" id="{072C2C31-1594-A641-03CF-3ABE0654946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45604" y="2768460"/>
            <a:ext cx="685800" cy="685800"/>
          </a:xfrm>
          <a:prstGeom prst="rect">
            <a:avLst/>
          </a:prstGeom>
        </p:spPr>
      </p:pic>
      <p:pic>
        <p:nvPicPr>
          <p:cNvPr id="14" name="Graphic 13" descr="Badge 3 met effen opvulling">
            <a:extLst>
              <a:ext uri="{FF2B5EF4-FFF2-40B4-BE49-F238E27FC236}">
                <a16:creationId xmlns:a16="http://schemas.microsoft.com/office/drawing/2014/main" id="{39B5F0F3-38C6-9A41-16F4-53D1493A988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16670" y="2774962"/>
            <a:ext cx="685800" cy="685800"/>
          </a:xfrm>
          <a:prstGeom prst="rect">
            <a:avLst/>
          </a:prstGeom>
        </p:spPr>
      </p:pic>
      <p:pic>
        <p:nvPicPr>
          <p:cNvPr id="15" name="Graphic 14" descr="Badge: 1 met effen opvulling">
            <a:extLst>
              <a:ext uri="{FF2B5EF4-FFF2-40B4-BE49-F238E27FC236}">
                <a16:creationId xmlns:a16="http://schemas.microsoft.com/office/drawing/2014/main" id="{0DB7F28E-A43A-6A5E-B97E-F5357E6AE8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8115" y="2768460"/>
            <a:ext cx="685800" cy="685800"/>
          </a:xfrm>
          <a:prstGeom prst="rect">
            <a:avLst/>
          </a:prstGeom>
        </p:spPr>
      </p:pic>
      <p:pic>
        <p:nvPicPr>
          <p:cNvPr id="16" name="Graphic 15" descr="Badge 5 met effen opvulling">
            <a:extLst>
              <a:ext uri="{FF2B5EF4-FFF2-40B4-BE49-F238E27FC236}">
                <a16:creationId xmlns:a16="http://schemas.microsoft.com/office/drawing/2014/main" id="{863E8F80-C86B-3AA3-65BC-586BFDBC716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58800" y="2768460"/>
            <a:ext cx="685800" cy="685800"/>
          </a:xfrm>
          <a:prstGeom prst="rect">
            <a:avLst/>
          </a:prstGeom>
        </p:spPr>
      </p:pic>
      <p:pic>
        <p:nvPicPr>
          <p:cNvPr id="17" name="Graphic 16" descr="Badge 4 met effen opvulling">
            <a:extLst>
              <a:ext uri="{FF2B5EF4-FFF2-40B4-BE49-F238E27FC236}">
                <a16:creationId xmlns:a16="http://schemas.microsoft.com/office/drawing/2014/main" id="{7046E8C0-AEEA-8802-E45A-C7817A66E61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87735" y="2794466"/>
            <a:ext cx="685800" cy="685800"/>
          </a:xfrm>
          <a:prstGeom prst="rect">
            <a:avLst/>
          </a:prstGeom>
        </p:spPr>
      </p:pic>
    </p:spTree>
    <p:extLst>
      <p:ext uri="{BB962C8B-B14F-4D97-AF65-F5344CB8AC3E}">
        <p14:creationId xmlns:p14="http://schemas.microsoft.com/office/powerpoint/2010/main" val="37697130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09E0EA4-47F6-4952-A602-21BBC41437CA}"/>
              </a:ext>
            </a:extLst>
          </p:cNvPr>
          <p:cNvSpPr>
            <a:spLocks noGrp="1"/>
          </p:cNvSpPr>
          <p:nvPr>
            <p:ph type="title"/>
          </p:nvPr>
        </p:nvSpPr>
        <p:spPr/>
        <p:txBody>
          <a:bodyPr/>
          <a:lstStyle/>
          <a:p>
            <a:r>
              <a:rPr lang="nl-NL" dirty="0"/>
              <a:t>Waarom een nieuwe Standaard?</a:t>
            </a:r>
          </a:p>
        </p:txBody>
      </p:sp>
      <p:sp>
        <p:nvSpPr>
          <p:cNvPr id="3" name="Tijdelijke aanduiding voor inhoud 2">
            <a:extLst>
              <a:ext uri="{FF2B5EF4-FFF2-40B4-BE49-F238E27FC236}">
                <a16:creationId xmlns:a16="http://schemas.microsoft.com/office/drawing/2014/main" id="{88C13BDD-F746-4A16-8EF5-B4149CC1822F}"/>
              </a:ext>
            </a:extLst>
          </p:cNvPr>
          <p:cNvSpPr>
            <a:spLocks noGrp="1"/>
          </p:cNvSpPr>
          <p:nvPr>
            <p:ph idx="1"/>
          </p:nvPr>
        </p:nvSpPr>
        <p:spPr/>
        <p:txBody>
          <a:bodyPr>
            <a:normAutofit fontScale="92500" lnSpcReduction="20000"/>
          </a:bodyPr>
          <a:lstStyle/>
          <a:p>
            <a:pPr marL="0" indent="0">
              <a:buNone/>
            </a:pPr>
            <a:r>
              <a:rPr lang="nl-NL" sz="2000" dirty="0">
                <a:solidFill>
                  <a:schemeClr val="accent2"/>
                </a:solidFill>
              </a:rPr>
              <a:t>Tekortkomingen huidige Standaard</a:t>
            </a:r>
          </a:p>
          <a:p>
            <a:pPr marL="285750" lvl="1" indent="-285750">
              <a:spcBef>
                <a:spcPts val="750"/>
              </a:spcBef>
            </a:pPr>
            <a:r>
              <a:rPr lang="nl-NL" sz="2000" dirty="0"/>
              <a:t>Wat, waarom en hoe niet (voldoende) duidelijk</a:t>
            </a:r>
          </a:p>
          <a:p>
            <a:pPr marL="285750" lvl="1" indent="-285750">
              <a:spcBef>
                <a:spcPts val="750"/>
              </a:spcBef>
            </a:pPr>
            <a:r>
              <a:rPr lang="nl-NL" sz="2000" dirty="0"/>
              <a:t>Interpretatieverschillen rond significante risico’s</a:t>
            </a:r>
          </a:p>
          <a:p>
            <a:pPr marL="285750" lvl="1" indent="-285750">
              <a:spcBef>
                <a:spcPts val="750"/>
              </a:spcBef>
            </a:pPr>
            <a:r>
              <a:rPr lang="nl-NL" sz="2000" dirty="0"/>
              <a:t>Gebrek aan schaalbaarheid</a:t>
            </a:r>
          </a:p>
          <a:p>
            <a:pPr marL="285750" lvl="1" indent="-285750">
              <a:spcBef>
                <a:spcPts val="750"/>
              </a:spcBef>
            </a:pPr>
            <a:r>
              <a:rPr lang="nl-NL" sz="2000" dirty="0"/>
              <a:t>Te weinig aandacht voor IT en verslaggeving</a:t>
            </a:r>
          </a:p>
          <a:p>
            <a:endParaRPr lang="nl-NL" sz="2000" dirty="0">
              <a:solidFill>
                <a:srgbClr val="7030A0"/>
              </a:solidFill>
            </a:endParaRPr>
          </a:p>
          <a:p>
            <a:pPr marL="0" indent="0">
              <a:buNone/>
            </a:pPr>
            <a:r>
              <a:rPr lang="nl-NL" sz="2000" dirty="0">
                <a:solidFill>
                  <a:schemeClr val="accent2"/>
                </a:solidFill>
              </a:rPr>
              <a:t>Doel van de wijzigingen</a:t>
            </a:r>
          </a:p>
          <a:p>
            <a:pPr marL="285750" lvl="1" indent="-285750">
              <a:spcBef>
                <a:spcPts val="750"/>
              </a:spcBef>
            </a:pPr>
            <a:r>
              <a:rPr lang="nl-NL" sz="2000" dirty="0"/>
              <a:t>Consistente en robuuste risico-inschatting</a:t>
            </a:r>
          </a:p>
          <a:p>
            <a:pPr marL="285750" lvl="1" indent="-285750">
              <a:spcBef>
                <a:spcPts val="750"/>
              </a:spcBef>
            </a:pPr>
            <a:r>
              <a:rPr lang="nl-NL" sz="2000" dirty="0" err="1"/>
              <a:t>Principle-based</a:t>
            </a:r>
            <a:r>
              <a:rPr lang="nl-NL" sz="2000" dirty="0"/>
              <a:t> vereisten ‘op maat’</a:t>
            </a:r>
          </a:p>
          <a:p>
            <a:pPr marL="285750" lvl="1" indent="-285750">
              <a:spcBef>
                <a:spcPts val="750"/>
              </a:spcBef>
            </a:pPr>
            <a:r>
              <a:rPr lang="nl-NL" sz="2000" dirty="0"/>
              <a:t>Verduidelijking vereisten gericht op IB</a:t>
            </a:r>
          </a:p>
          <a:p>
            <a:pPr marL="285750" lvl="1" indent="-285750">
              <a:spcBef>
                <a:spcPts val="750"/>
              </a:spcBef>
            </a:pPr>
            <a:r>
              <a:rPr lang="nl-NL" sz="2000" dirty="0"/>
              <a:t>Handvatten voor professional </a:t>
            </a:r>
            <a:r>
              <a:rPr lang="nl-NL" sz="2000" dirty="0" err="1"/>
              <a:t>skepticism</a:t>
            </a:r>
            <a:endParaRPr lang="nl-NL" sz="2400" dirty="0"/>
          </a:p>
        </p:txBody>
      </p:sp>
      <p:sp>
        <p:nvSpPr>
          <p:cNvPr id="4" name="Tijdelijke aanduiding voor datum 3">
            <a:extLst>
              <a:ext uri="{FF2B5EF4-FFF2-40B4-BE49-F238E27FC236}">
                <a16:creationId xmlns:a16="http://schemas.microsoft.com/office/drawing/2014/main" id="{20DF470F-4DFA-4E0B-9ECD-0590ECE419D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BFE18D57-6CAC-4191-8126-F1FC978B3B49}"/>
              </a:ext>
            </a:extLst>
          </p:cNvPr>
          <p:cNvSpPr>
            <a:spLocks noGrp="1"/>
          </p:cNvSpPr>
          <p:nvPr>
            <p:ph type="sldNum" sz="quarter" idx="12"/>
          </p:nvPr>
        </p:nvSpPr>
        <p:spPr/>
        <p:txBody>
          <a:bodyPr/>
          <a:lstStyle/>
          <a:p>
            <a:fld id="{EE354322-214A-47FA-ACD5-295506F60FF9}" type="slidenum">
              <a:rPr lang="nl-NL" smtClean="0"/>
              <a:t>4</a:t>
            </a:fld>
            <a:endParaRPr lang="nl-NL"/>
          </a:p>
        </p:txBody>
      </p:sp>
    </p:spTree>
    <p:extLst>
      <p:ext uri="{BB962C8B-B14F-4D97-AF65-F5344CB8AC3E}">
        <p14:creationId xmlns:p14="http://schemas.microsoft.com/office/powerpoint/2010/main" val="85370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Lijntoelichting 2 21">
            <a:extLst>
              <a:ext uri="{FF2B5EF4-FFF2-40B4-BE49-F238E27FC236}">
                <a16:creationId xmlns:a16="http://schemas.microsoft.com/office/drawing/2014/main" id="{93A51DAD-D6AC-D738-0318-7DCDCBD170F1}"/>
              </a:ext>
            </a:extLst>
          </p:cNvPr>
          <p:cNvSpPr/>
          <p:nvPr/>
        </p:nvSpPr>
        <p:spPr>
          <a:xfrm>
            <a:off x="115003" y="3028342"/>
            <a:ext cx="3017530" cy="1815882"/>
          </a:xfrm>
          <a:prstGeom prst="borderCallout2">
            <a:avLst>
              <a:gd name="adj1" fmla="val -1320"/>
              <a:gd name="adj2" fmla="val 48321"/>
              <a:gd name="adj3" fmla="val -20082"/>
              <a:gd name="adj4" fmla="val 48238"/>
              <a:gd name="adj5" fmla="val -32364"/>
              <a:gd name="adj6" fmla="val 59613"/>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F5F2DFA-2939-8A10-B467-247376FE861E}"/>
              </a:ext>
            </a:extLst>
          </p:cNvPr>
          <p:cNvSpPr>
            <a:spLocks noGrp="1"/>
          </p:cNvSpPr>
          <p:nvPr>
            <p:ph type="title"/>
          </p:nvPr>
        </p:nvSpPr>
        <p:spPr/>
        <p:txBody>
          <a:bodyPr>
            <a:normAutofit fontScale="90000"/>
          </a:bodyPr>
          <a:lstStyle/>
          <a:p>
            <a:r>
              <a:rPr lang="nl-NL" dirty="0"/>
              <a:t>Risico’s die voortkomen uit het gebruik van IT</a:t>
            </a:r>
          </a:p>
        </p:txBody>
      </p:sp>
      <p:sp>
        <p:nvSpPr>
          <p:cNvPr id="4" name="Tijdelijke aanduiding voor datum 3">
            <a:extLst>
              <a:ext uri="{FF2B5EF4-FFF2-40B4-BE49-F238E27FC236}">
                <a16:creationId xmlns:a16="http://schemas.microsoft.com/office/drawing/2014/main" id="{AC05EEC9-8379-73A0-E836-43103C69A192}"/>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83739777-1EB1-A191-EA20-DE30062E1590}"/>
              </a:ext>
            </a:extLst>
          </p:cNvPr>
          <p:cNvSpPr>
            <a:spLocks noGrp="1"/>
          </p:cNvSpPr>
          <p:nvPr>
            <p:ph type="sldNum" sz="quarter" idx="12"/>
          </p:nvPr>
        </p:nvSpPr>
        <p:spPr/>
        <p:txBody>
          <a:bodyPr/>
          <a:lstStyle/>
          <a:p>
            <a:fld id="{EE354322-214A-47FA-ACD5-295506F60FF9}" type="slidenum">
              <a:rPr lang="nl-NL" smtClean="0"/>
              <a:t>40</a:t>
            </a:fld>
            <a:endParaRPr lang="nl-NL"/>
          </a:p>
        </p:txBody>
      </p:sp>
      <p:sp>
        <p:nvSpPr>
          <p:cNvPr id="8" name="Vijfhoek 7">
            <a:extLst>
              <a:ext uri="{FF2B5EF4-FFF2-40B4-BE49-F238E27FC236}">
                <a16:creationId xmlns:a16="http://schemas.microsoft.com/office/drawing/2014/main" id="{EB0C5739-F2F8-2328-3FD0-4ED7E887E96E}"/>
              </a:ext>
            </a:extLst>
          </p:cNvPr>
          <p:cNvSpPr/>
          <p:nvPr/>
        </p:nvSpPr>
        <p:spPr>
          <a:xfrm>
            <a:off x="0" y="1282235"/>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bg1"/>
                </a:solidFill>
                <a:latin typeface="+mj-lt"/>
                <a:ea typeface="Roboto Light" panose="02000000000000000000" pitchFamily="2" charset="0"/>
                <a:cs typeface="Arial" panose="020B0604020202020204" pitchFamily="34" charset="0"/>
              </a:rPr>
              <a:t>Identificeren van (inherente) risico’s op een afwijking van materieel belang</a:t>
            </a:r>
          </a:p>
        </p:txBody>
      </p:sp>
      <p:sp>
        <p:nvSpPr>
          <p:cNvPr id="9" name="Vijfhoek 8">
            <a:extLst>
              <a:ext uri="{FF2B5EF4-FFF2-40B4-BE49-F238E27FC236}">
                <a16:creationId xmlns:a16="http://schemas.microsoft.com/office/drawing/2014/main" id="{EB635EA7-DEEA-66F9-0A91-9C7B2FB819E5}"/>
              </a:ext>
            </a:extLst>
          </p:cNvPr>
          <p:cNvSpPr/>
          <p:nvPr/>
        </p:nvSpPr>
        <p:spPr>
          <a:xfrm>
            <a:off x="1864298" y="1280127"/>
            <a:ext cx="1659739" cy="1577547"/>
          </a:xfrm>
          <a:prstGeom prst="homePlate">
            <a:avLst>
              <a:gd name="adj" fmla="val 16688"/>
            </a:avLst>
          </a:prstGeom>
          <a:solidFill>
            <a:srgbClr val="57BDBD"/>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voor deze risico’s relevante IB-maatregelen waarbij IT een rol speelt</a:t>
            </a:r>
          </a:p>
        </p:txBody>
      </p:sp>
      <p:sp>
        <p:nvSpPr>
          <p:cNvPr id="10" name="Vijfhoek 9">
            <a:extLst>
              <a:ext uri="{FF2B5EF4-FFF2-40B4-BE49-F238E27FC236}">
                <a16:creationId xmlns:a16="http://schemas.microsoft.com/office/drawing/2014/main" id="{06A84546-B35C-8ED0-FB89-0AE20B572705}"/>
              </a:ext>
            </a:extLst>
          </p:cNvPr>
          <p:cNvSpPr/>
          <p:nvPr/>
        </p:nvSpPr>
        <p:spPr>
          <a:xfrm>
            <a:off x="3742130" y="1282235"/>
            <a:ext cx="1659739" cy="1577547"/>
          </a:xfrm>
          <a:prstGeom prst="homePlate">
            <a:avLst>
              <a:gd name="adj" fmla="val 16688"/>
            </a:avLst>
          </a:prstGeom>
          <a:solidFill>
            <a:srgbClr val="57BDB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Relateren van deze IB-maatregelen aan IT-applicaties en de andere aspecten van de IT-omgeving</a:t>
            </a:r>
          </a:p>
        </p:txBody>
      </p:sp>
      <p:sp>
        <p:nvSpPr>
          <p:cNvPr id="11" name="Vijfhoek 10">
            <a:extLst>
              <a:ext uri="{FF2B5EF4-FFF2-40B4-BE49-F238E27FC236}">
                <a16:creationId xmlns:a16="http://schemas.microsoft.com/office/drawing/2014/main" id="{CBC7DA24-DAC8-2A23-29A3-74B7C73EBC9A}"/>
              </a:ext>
            </a:extLst>
          </p:cNvPr>
          <p:cNvSpPr/>
          <p:nvPr/>
        </p:nvSpPr>
        <p:spPr>
          <a:xfrm>
            <a:off x="5613195" y="1280126"/>
            <a:ext cx="1659739" cy="1577547"/>
          </a:xfrm>
          <a:prstGeom prst="homePlate">
            <a:avLst>
              <a:gd name="adj" fmla="val 16688"/>
            </a:avLst>
          </a:prstGeom>
          <a:solidFill>
            <a:srgbClr val="57BDB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risico’s die voortkomen uit het gebruik van IT</a:t>
            </a:r>
          </a:p>
        </p:txBody>
      </p:sp>
      <p:sp>
        <p:nvSpPr>
          <p:cNvPr id="12" name="Vijfhoek 11">
            <a:extLst>
              <a:ext uri="{FF2B5EF4-FFF2-40B4-BE49-F238E27FC236}">
                <a16:creationId xmlns:a16="http://schemas.microsoft.com/office/drawing/2014/main" id="{440BE916-C8E8-5EA9-AEDE-184055D48776}"/>
              </a:ext>
            </a:extLst>
          </p:cNvPr>
          <p:cNvSpPr/>
          <p:nvPr/>
        </p:nvSpPr>
        <p:spPr>
          <a:xfrm>
            <a:off x="7484261" y="1282235"/>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GITC van de entiteit die inspelen op deze risico’s</a:t>
            </a:r>
          </a:p>
        </p:txBody>
      </p:sp>
      <p:pic>
        <p:nvPicPr>
          <p:cNvPr id="13" name="Graphic 12" descr="Badge met effen opvulling">
            <a:extLst>
              <a:ext uri="{FF2B5EF4-FFF2-40B4-BE49-F238E27FC236}">
                <a16:creationId xmlns:a16="http://schemas.microsoft.com/office/drawing/2014/main" id="{072C2C31-1594-A641-03CF-3ABE0654946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45604" y="765009"/>
            <a:ext cx="685800" cy="685800"/>
          </a:xfrm>
          <a:prstGeom prst="rect">
            <a:avLst/>
          </a:prstGeom>
        </p:spPr>
      </p:pic>
      <p:pic>
        <p:nvPicPr>
          <p:cNvPr id="14" name="Graphic 13" descr="Badge 3 met effen opvulling">
            <a:extLst>
              <a:ext uri="{FF2B5EF4-FFF2-40B4-BE49-F238E27FC236}">
                <a16:creationId xmlns:a16="http://schemas.microsoft.com/office/drawing/2014/main" id="{39B5F0F3-38C6-9A41-16F4-53D1493A988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16670" y="771511"/>
            <a:ext cx="685800" cy="685800"/>
          </a:xfrm>
          <a:prstGeom prst="rect">
            <a:avLst/>
          </a:prstGeom>
        </p:spPr>
      </p:pic>
      <p:pic>
        <p:nvPicPr>
          <p:cNvPr id="15" name="Graphic 14" descr="Badge: 1 met effen opvulling">
            <a:extLst>
              <a:ext uri="{FF2B5EF4-FFF2-40B4-BE49-F238E27FC236}">
                <a16:creationId xmlns:a16="http://schemas.microsoft.com/office/drawing/2014/main" id="{0DB7F28E-A43A-6A5E-B97E-F5357E6AE8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8115" y="765009"/>
            <a:ext cx="685800" cy="685800"/>
          </a:xfrm>
          <a:prstGeom prst="rect">
            <a:avLst/>
          </a:prstGeom>
        </p:spPr>
      </p:pic>
      <p:pic>
        <p:nvPicPr>
          <p:cNvPr id="16" name="Graphic 15" descr="Badge 5 met effen opvulling">
            <a:extLst>
              <a:ext uri="{FF2B5EF4-FFF2-40B4-BE49-F238E27FC236}">
                <a16:creationId xmlns:a16="http://schemas.microsoft.com/office/drawing/2014/main" id="{863E8F80-C86B-3AA3-65BC-586BFDBC716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58800" y="765009"/>
            <a:ext cx="685800" cy="685800"/>
          </a:xfrm>
          <a:prstGeom prst="rect">
            <a:avLst/>
          </a:prstGeom>
        </p:spPr>
      </p:pic>
      <p:pic>
        <p:nvPicPr>
          <p:cNvPr id="17" name="Graphic 16" descr="Badge 4 met effen opvulling">
            <a:extLst>
              <a:ext uri="{FF2B5EF4-FFF2-40B4-BE49-F238E27FC236}">
                <a16:creationId xmlns:a16="http://schemas.microsoft.com/office/drawing/2014/main" id="{7046E8C0-AEEA-8802-E45A-C7817A66E61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87735" y="791015"/>
            <a:ext cx="685800" cy="685800"/>
          </a:xfrm>
          <a:prstGeom prst="rect">
            <a:avLst/>
          </a:prstGeom>
        </p:spPr>
      </p:pic>
      <p:sp>
        <p:nvSpPr>
          <p:cNvPr id="18" name="Tekstvak 17">
            <a:extLst>
              <a:ext uri="{FF2B5EF4-FFF2-40B4-BE49-F238E27FC236}">
                <a16:creationId xmlns:a16="http://schemas.microsoft.com/office/drawing/2014/main" id="{C7F6A7A2-3226-F03E-02E6-1A818035F6EC}"/>
              </a:ext>
            </a:extLst>
          </p:cNvPr>
          <p:cNvSpPr txBox="1"/>
          <p:nvPr/>
        </p:nvSpPr>
        <p:spPr>
          <a:xfrm>
            <a:off x="115003" y="3194993"/>
            <a:ext cx="3017530" cy="1492716"/>
          </a:xfrm>
          <a:prstGeom prst="rect">
            <a:avLst/>
          </a:prstGeom>
          <a:noFill/>
        </p:spPr>
        <p:txBody>
          <a:bodyPr wrap="square" rIns="72000" rtlCol="0">
            <a:spAutoFit/>
          </a:bodyPr>
          <a:lstStyle/>
          <a:p>
            <a:r>
              <a:rPr lang="nl-NL" sz="1300" dirty="0">
                <a:solidFill>
                  <a:schemeClr val="tx2"/>
                </a:solidFill>
              </a:rPr>
              <a:t>Bijvoorbeeld:</a:t>
            </a:r>
          </a:p>
          <a:p>
            <a:pPr marL="180975" indent="-180975">
              <a:buFont typeface="Arial" panose="020B0604020202020204" pitchFamily="34" charset="0"/>
              <a:buChar char="•"/>
            </a:pPr>
            <a:r>
              <a:rPr lang="nl-NL" sz="1300" dirty="0">
                <a:solidFill>
                  <a:schemeClr val="tx2"/>
                </a:solidFill>
              </a:rPr>
              <a:t>Application </a:t>
            </a:r>
            <a:r>
              <a:rPr lang="nl-NL" sz="1300" dirty="0" err="1">
                <a:solidFill>
                  <a:schemeClr val="tx2"/>
                </a:solidFill>
              </a:rPr>
              <a:t>controls</a:t>
            </a:r>
            <a:r>
              <a:rPr lang="nl-NL" sz="1300" dirty="0">
                <a:solidFill>
                  <a:schemeClr val="tx2"/>
                </a:solidFill>
              </a:rPr>
              <a:t> of IT-</a:t>
            </a:r>
            <a:r>
              <a:rPr lang="nl-NL" sz="1300" dirty="0" err="1">
                <a:solidFill>
                  <a:schemeClr val="tx2"/>
                </a:solidFill>
              </a:rPr>
              <a:t>dependent</a:t>
            </a:r>
            <a:r>
              <a:rPr lang="nl-NL" sz="1300" dirty="0">
                <a:solidFill>
                  <a:schemeClr val="tx2"/>
                </a:solidFill>
              </a:rPr>
              <a:t> </a:t>
            </a:r>
            <a:r>
              <a:rPr lang="nl-NL" sz="1300" dirty="0" err="1">
                <a:solidFill>
                  <a:schemeClr val="tx2"/>
                </a:solidFill>
              </a:rPr>
              <a:t>controls</a:t>
            </a:r>
            <a:r>
              <a:rPr lang="nl-NL" sz="1300" dirty="0">
                <a:solidFill>
                  <a:schemeClr val="tx2"/>
                </a:solidFill>
              </a:rPr>
              <a:t> waarop de entiteit steunt</a:t>
            </a:r>
          </a:p>
          <a:p>
            <a:pPr marL="180975" indent="-180975">
              <a:buFont typeface="Arial" panose="020B0604020202020204" pitchFamily="34" charset="0"/>
              <a:buChar char="•"/>
            </a:pPr>
            <a:r>
              <a:rPr lang="nl-NL" sz="1300" dirty="0">
                <a:solidFill>
                  <a:schemeClr val="tx2"/>
                </a:solidFill>
              </a:rPr>
              <a:t>Controls gericht op de integriteit van informatie</a:t>
            </a:r>
          </a:p>
          <a:p>
            <a:pPr marL="180975" indent="-180975">
              <a:buFont typeface="Arial" panose="020B0604020202020204" pitchFamily="34" charset="0"/>
              <a:buChar char="•"/>
            </a:pPr>
            <a:r>
              <a:rPr lang="nl-NL" sz="1300" dirty="0">
                <a:solidFill>
                  <a:schemeClr val="tx2"/>
                </a:solidFill>
              </a:rPr>
              <a:t>System </a:t>
            </a:r>
            <a:r>
              <a:rPr lang="nl-NL" sz="1300" dirty="0" err="1">
                <a:solidFill>
                  <a:schemeClr val="tx2"/>
                </a:solidFill>
              </a:rPr>
              <a:t>Generated</a:t>
            </a:r>
            <a:r>
              <a:rPr lang="nl-NL" sz="1300" dirty="0">
                <a:solidFill>
                  <a:schemeClr val="tx2"/>
                </a:solidFill>
              </a:rPr>
              <a:t> </a:t>
            </a:r>
            <a:r>
              <a:rPr lang="nl-NL" sz="1300" dirty="0" err="1">
                <a:solidFill>
                  <a:schemeClr val="tx2"/>
                </a:solidFill>
              </a:rPr>
              <a:t>Reports</a:t>
            </a:r>
            <a:r>
              <a:rPr lang="nl-NL" sz="1300" dirty="0">
                <a:solidFill>
                  <a:schemeClr val="tx2"/>
                </a:solidFill>
              </a:rPr>
              <a:t> die als controle-informatie worden gebruikt</a:t>
            </a:r>
          </a:p>
        </p:txBody>
      </p:sp>
    </p:spTree>
    <p:extLst>
      <p:ext uri="{BB962C8B-B14F-4D97-AF65-F5344CB8AC3E}">
        <p14:creationId xmlns:p14="http://schemas.microsoft.com/office/powerpoint/2010/main" val="2096288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Lijntoelichting 2 22">
            <a:extLst>
              <a:ext uri="{FF2B5EF4-FFF2-40B4-BE49-F238E27FC236}">
                <a16:creationId xmlns:a16="http://schemas.microsoft.com/office/drawing/2014/main" id="{394E07B8-A3CB-6A1B-FAC1-041264BD949C}"/>
              </a:ext>
            </a:extLst>
          </p:cNvPr>
          <p:cNvSpPr/>
          <p:nvPr/>
        </p:nvSpPr>
        <p:spPr>
          <a:xfrm>
            <a:off x="3338105" y="3028342"/>
            <a:ext cx="3017530" cy="1815882"/>
          </a:xfrm>
          <a:prstGeom prst="borderCallout2">
            <a:avLst>
              <a:gd name="adj1" fmla="val -590"/>
              <a:gd name="adj2" fmla="val 41513"/>
              <a:gd name="adj3" fmla="val -20294"/>
              <a:gd name="adj4" fmla="val 41431"/>
              <a:gd name="adj5" fmla="val -31634"/>
              <a:gd name="adj6" fmla="val 37874"/>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F5F2DFA-2939-8A10-B467-247376FE861E}"/>
              </a:ext>
            </a:extLst>
          </p:cNvPr>
          <p:cNvSpPr>
            <a:spLocks noGrp="1"/>
          </p:cNvSpPr>
          <p:nvPr>
            <p:ph type="title"/>
          </p:nvPr>
        </p:nvSpPr>
        <p:spPr/>
        <p:txBody>
          <a:bodyPr>
            <a:normAutofit fontScale="90000"/>
          </a:bodyPr>
          <a:lstStyle/>
          <a:p>
            <a:r>
              <a:rPr lang="nl-NL" dirty="0"/>
              <a:t>Risico’s die voortkomen uit het gebruik van IT</a:t>
            </a:r>
          </a:p>
        </p:txBody>
      </p:sp>
      <p:sp>
        <p:nvSpPr>
          <p:cNvPr id="4" name="Tijdelijke aanduiding voor datum 3">
            <a:extLst>
              <a:ext uri="{FF2B5EF4-FFF2-40B4-BE49-F238E27FC236}">
                <a16:creationId xmlns:a16="http://schemas.microsoft.com/office/drawing/2014/main" id="{AC05EEC9-8379-73A0-E836-43103C69A192}"/>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83739777-1EB1-A191-EA20-DE30062E1590}"/>
              </a:ext>
            </a:extLst>
          </p:cNvPr>
          <p:cNvSpPr>
            <a:spLocks noGrp="1"/>
          </p:cNvSpPr>
          <p:nvPr>
            <p:ph type="sldNum" sz="quarter" idx="12"/>
          </p:nvPr>
        </p:nvSpPr>
        <p:spPr/>
        <p:txBody>
          <a:bodyPr/>
          <a:lstStyle/>
          <a:p>
            <a:fld id="{EE354322-214A-47FA-ACD5-295506F60FF9}" type="slidenum">
              <a:rPr lang="nl-NL" smtClean="0"/>
              <a:t>41</a:t>
            </a:fld>
            <a:endParaRPr lang="nl-NL"/>
          </a:p>
        </p:txBody>
      </p:sp>
      <p:sp>
        <p:nvSpPr>
          <p:cNvPr id="8" name="Vijfhoek 7">
            <a:extLst>
              <a:ext uri="{FF2B5EF4-FFF2-40B4-BE49-F238E27FC236}">
                <a16:creationId xmlns:a16="http://schemas.microsoft.com/office/drawing/2014/main" id="{EB0C5739-F2F8-2328-3FD0-4ED7E887E96E}"/>
              </a:ext>
            </a:extLst>
          </p:cNvPr>
          <p:cNvSpPr/>
          <p:nvPr/>
        </p:nvSpPr>
        <p:spPr>
          <a:xfrm>
            <a:off x="0" y="1282235"/>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bg1"/>
                </a:solidFill>
                <a:latin typeface="+mj-lt"/>
                <a:ea typeface="Roboto Light" panose="02000000000000000000" pitchFamily="2" charset="0"/>
                <a:cs typeface="Arial" panose="020B0604020202020204" pitchFamily="34" charset="0"/>
              </a:rPr>
              <a:t>Identificeren van (inherente) risico’s op een afwijking van materieel belang</a:t>
            </a:r>
          </a:p>
        </p:txBody>
      </p:sp>
      <p:sp>
        <p:nvSpPr>
          <p:cNvPr id="9" name="Vijfhoek 8">
            <a:extLst>
              <a:ext uri="{FF2B5EF4-FFF2-40B4-BE49-F238E27FC236}">
                <a16:creationId xmlns:a16="http://schemas.microsoft.com/office/drawing/2014/main" id="{EB635EA7-DEEA-66F9-0A91-9C7B2FB819E5}"/>
              </a:ext>
            </a:extLst>
          </p:cNvPr>
          <p:cNvSpPr/>
          <p:nvPr/>
        </p:nvSpPr>
        <p:spPr>
          <a:xfrm>
            <a:off x="1864298" y="1280127"/>
            <a:ext cx="1659739" cy="1577547"/>
          </a:xfrm>
          <a:prstGeom prst="homePlate">
            <a:avLst>
              <a:gd name="adj" fmla="val 16688"/>
            </a:avLst>
          </a:prstGeom>
          <a:solidFill>
            <a:srgbClr val="57BDB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voor deze risico’s relevante IB-maatregelen waarbij IT een rol speelt</a:t>
            </a:r>
          </a:p>
        </p:txBody>
      </p:sp>
      <p:sp>
        <p:nvSpPr>
          <p:cNvPr id="10" name="Vijfhoek 9">
            <a:extLst>
              <a:ext uri="{FF2B5EF4-FFF2-40B4-BE49-F238E27FC236}">
                <a16:creationId xmlns:a16="http://schemas.microsoft.com/office/drawing/2014/main" id="{06A84546-B35C-8ED0-FB89-0AE20B572705}"/>
              </a:ext>
            </a:extLst>
          </p:cNvPr>
          <p:cNvSpPr/>
          <p:nvPr/>
        </p:nvSpPr>
        <p:spPr>
          <a:xfrm>
            <a:off x="3742130" y="1282235"/>
            <a:ext cx="1659739" cy="1577547"/>
          </a:xfrm>
          <a:prstGeom prst="homePlate">
            <a:avLst>
              <a:gd name="adj" fmla="val 16688"/>
            </a:avLst>
          </a:prstGeom>
          <a:solidFill>
            <a:srgbClr val="57BDBD"/>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Relateren van deze IB-maatregelen aan IT-applicaties en de andere aspecten van de IT-omgeving</a:t>
            </a:r>
          </a:p>
        </p:txBody>
      </p:sp>
      <p:sp>
        <p:nvSpPr>
          <p:cNvPr id="11" name="Vijfhoek 10">
            <a:extLst>
              <a:ext uri="{FF2B5EF4-FFF2-40B4-BE49-F238E27FC236}">
                <a16:creationId xmlns:a16="http://schemas.microsoft.com/office/drawing/2014/main" id="{CBC7DA24-DAC8-2A23-29A3-74B7C73EBC9A}"/>
              </a:ext>
            </a:extLst>
          </p:cNvPr>
          <p:cNvSpPr/>
          <p:nvPr/>
        </p:nvSpPr>
        <p:spPr>
          <a:xfrm>
            <a:off x="5613195" y="1280126"/>
            <a:ext cx="1659739" cy="1577547"/>
          </a:xfrm>
          <a:prstGeom prst="homePlate">
            <a:avLst>
              <a:gd name="adj" fmla="val 16688"/>
            </a:avLst>
          </a:prstGeom>
          <a:solidFill>
            <a:srgbClr val="57BDB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risico’s die voortkomen uit het gebruik van IT</a:t>
            </a:r>
          </a:p>
        </p:txBody>
      </p:sp>
      <p:sp>
        <p:nvSpPr>
          <p:cNvPr id="12" name="Vijfhoek 11">
            <a:extLst>
              <a:ext uri="{FF2B5EF4-FFF2-40B4-BE49-F238E27FC236}">
                <a16:creationId xmlns:a16="http://schemas.microsoft.com/office/drawing/2014/main" id="{440BE916-C8E8-5EA9-AEDE-184055D48776}"/>
              </a:ext>
            </a:extLst>
          </p:cNvPr>
          <p:cNvSpPr/>
          <p:nvPr/>
        </p:nvSpPr>
        <p:spPr>
          <a:xfrm>
            <a:off x="7484261" y="1282235"/>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GITC van de entiteit die inspelen op deze risico’s</a:t>
            </a:r>
          </a:p>
        </p:txBody>
      </p:sp>
      <p:pic>
        <p:nvPicPr>
          <p:cNvPr id="13" name="Graphic 12" descr="Badge met effen opvulling">
            <a:extLst>
              <a:ext uri="{FF2B5EF4-FFF2-40B4-BE49-F238E27FC236}">
                <a16:creationId xmlns:a16="http://schemas.microsoft.com/office/drawing/2014/main" id="{072C2C31-1594-A641-03CF-3ABE0654946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45604" y="765009"/>
            <a:ext cx="685800" cy="685800"/>
          </a:xfrm>
          <a:prstGeom prst="rect">
            <a:avLst/>
          </a:prstGeom>
        </p:spPr>
      </p:pic>
      <p:pic>
        <p:nvPicPr>
          <p:cNvPr id="14" name="Graphic 13" descr="Badge 3 met effen opvulling">
            <a:extLst>
              <a:ext uri="{FF2B5EF4-FFF2-40B4-BE49-F238E27FC236}">
                <a16:creationId xmlns:a16="http://schemas.microsoft.com/office/drawing/2014/main" id="{39B5F0F3-38C6-9A41-16F4-53D1493A988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16670" y="771511"/>
            <a:ext cx="685800" cy="685800"/>
          </a:xfrm>
          <a:prstGeom prst="rect">
            <a:avLst/>
          </a:prstGeom>
        </p:spPr>
      </p:pic>
      <p:pic>
        <p:nvPicPr>
          <p:cNvPr id="15" name="Graphic 14" descr="Badge: 1 met effen opvulling">
            <a:extLst>
              <a:ext uri="{FF2B5EF4-FFF2-40B4-BE49-F238E27FC236}">
                <a16:creationId xmlns:a16="http://schemas.microsoft.com/office/drawing/2014/main" id="{0DB7F28E-A43A-6A5E-B97E-F5357E6AE8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8115" y="765009"/>
            <a:ext cx="685800" cy="685800"/>
          </a:xfrm>
          <a:prstGeom prst="rect">
            <a:avLst/>
          </a:prstGeom>
        </p:spPr>
      </p:pic>
      <p:pic>
        <p:nvPicPr>
          <p:cNvPr id="16" name="Graphic 15" descr="Badge 5 met effen opvulling">
            <a:extLst>
              <a:ext uri="{FF2B5EF4-FFF2-40B4-BE49-F238E27FC236}">
                <a16:creationId xmlns:a16="http://schemas.microsoft.com/office/drawing/2014/main" id="{863E8F80-C86B-3AA3-65BC-586BFDBC716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58800" y="765009"/>
            <a:ext cx="685800" cy="685800"/>
          </a:xfrm>
          <a:prstGeom prst="rect">
            <a:avLst/>
          </a:prstGeom>
        </p:spPr>
      </p:pic>
      <p:pic>
        <p:nvPicPr>
          <p:cNvPr id="17" name="Graphic 16" descr="Badge 4 met effen opvulling">
            <a:extLst>
              <a:ext uri="{FF2B5EF4-FFF2-40B4-BE49-F238E27FC236}">
                <a16:creationId xmlns:a16="http://schemas.microsoft.com/office/drawing/2014/main" id="{7046E8C0-AEEA-8802-E45A-C7817A66E61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87735" y="791015"/>
            <a:ext cx="685800" cy="685800"/>
          </a:xfrm>
          <a:prstGeom prst="rect">
            <a:avLst/>
          </a:prstGeom>
        </p:spPr>
      </p:pic>
      <p:sp>
        <p:nvSpPr>
          <p:cNvPr id="19" name="Tekstvak 18">
            <a:extLst>
              <a:ext uri="{FF2B5EF4-FFF2-40B4-BE49-F238E27FC236}">
                <a16:creationId xmlns:a16="http://schemas.microsoft.com/office/drawing/2014/main" id="{BB88B10E-CBCB-625E-A512-8CADF628EDF3}"/>
              </a:ext>
            </a:extLst>
          </p:cNvPr>
          <p:cNvSpPr txBox="1"/>
          <p:nvPr/>
        </p:nvSpPr>
        <p:spPr>
          <a:xfrm>
            <a:off x="3338105" y="3089897"/>
            <a:ext cx="3017530" cy="1692771"/>
          </a:xfrm>
          <a:prstGeom prst="rect">
            <a:avLst/>
          </a:prstGeom>
          <a:noFill/>
        </p:spPr>
        <p:txBody>
          <a:bodyPr wrap="square" rIns="72000" rtlCol="0">
            <a:spAutoFit/>
          </a:bodyPr>
          <a:lstStyle/>
          <a:p>
            <a:r>
              <a:rPr lang="nl-NL" sz="1300" dirty="0">
                <a:solidFill>
                  <a:schemeClr val="tx2"/>
                </a:solidFill>
              </a:rPr>
              <a:t>Denk aan schaalbaarheid bij het verkrijgen van inzicht, bijvoorbeeld:</a:t>
            </a:r>
          </a:p>
          <a:p>
            <a:pPr marL="180975" indent="-180975">
              <a:buFont typeface="Arial" panose="020B0604020202020204" pitchFamily="34" charset="0"/>
              <a:buChar char="•"/>
            </a:pPr>
            <a:r>
              <a:rPr lang="nl-NL" sz="1300" dirty="0">
                <a:solidFill>
                  <a:schemeClr val="tx2"/>
                </a:solidFill>
              </a:rPr>
              <a:t>Zijn bedrijfsprocessen in hoge mate van afhankelijk van IT?</a:t>
            </a:r>
          </a:p>
          <a:p>
            <a:pPr marL="180975" indent="-180975">
              <a:buFont typeface="Arial" panose="020B0604020202020204" pitchFamily="34" charset="0"/>
              <a:buChar char="•"/>
            </a:pPr>
            <a:r>
              <a:rPr lang="nl-NL" sz="1300" dirty="0">
                <a:solidFill>
                  <a:schemeClr val="tx2"/>
                </a:solidFill>
              </a:rPr>
              <a:t>Is sprake van commerciële software of van maatwerk?</a:t>
            </a:r>
          </a:p>
          <a:p>
            <a:pPr marL="180975" indent="-180975">
              <a:buFont typeface="Arial" panose="020B0604020202020204" pitchFamily="34" charset="0"/>
              <a:buChar char="•"/>
            </a:pPr>
            <a:r>
              <a:rPr lang="nl-NL" sz="1300" dirty="0">
                <a:solidFill>
                  <a:schemeClr val="tx2"/>
                </a:solidFill>
              </a:rPr>
              <a:t>In welke mate is sprake van integratie en complexiteit van IT?</a:t>
            </a:r>
          </a:p>
        </p:txBody>
      </p:sp>
    </p:spTree>
    <p:extLst>
      <p:ext uri="{BB962C8B-B14F-4D97-AF65-F5344CB8AC3E}">
        <p14:creationId xmlns:p14="http://schemas.microsoft.com/office/powerpoint/2010/main" val="38379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Lijntoelichting 2 23">
            <a:extLst>
              <a:ext uri="{FF2B5EF4-FFF2-40B4-BE49-F238E27FC236}">
                <a16:creationId xmlns:a16="http://schemas.microsoft.com/office/drawing/2014/main" id="{916395E1-E9C8-2678-6A57-95EB9EDDC03E}"/>
              </a:ext>
            </a:extLst>
          </p:cNvPr>
          <p:cNvSpPr/>
          <p:nvPr/>
        </p:nvSpPr>
        <p:spPr>
          <a:xfrm>
            <a:off x="6561208" y="3028341"/>
            <a:ext cx="2537642" cy="1815882"/>
          </a:xfrm>
          <a:prstGeom prst="borderCallout2">
            <a:avLst>
              <a:gd name="adj1" fmla="val -187"/>
              <a:gd name="adj2" fmla="val 29982"/>
              <a:gd name="adj3" fmla="val -19085"/>
              <a:gd name="adj4" fmla="val 29900"/>
              <a:gd name="adj5" fmla="val -31231"/>
              <a:gd name="adj6" fmla="val 18848"/>
            </a:avLst>
          </a:prstGeom>
          <a:solidFill>
            <a:schemeClr val="bg1">
              <a:lumMod val="95000"/>
            </a:schemeClr>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 name="Titel 1">
            <a:extLst>
              <a:ext uri="{FF2B5EF4-FFF2-40B4-BE49-F238E27FC236}">
                <a16:creationId xmlns:a16="http://schemas.microsoft.com/office/drawing/2014/main" id="{2F5F2DFA-2939-8A10-B467-247376FE861E}"/>
              </a:ext>
            </a:extLst>
          </p:cNvPr>
          <p:cNvSpPr>
            <a:spLocks noGrp="1"/>
          </p:cNvSpPr>
          <p:nvPr>
            <p:ph type="title"/>
          </p:nvPr>
        </p:nvSpPr>
        <p:spPr/>
        <p:txBody>
          <a:bodyPr>
            <a:normAutofit fontScale="90000"/>
          </a:bodyPr>
          <a:lstStyle/>
          <a:p>
            <a:r>
              <a:rPr lang="nl-NL" dirty="0"/>
              <a:t>Risico’s die voortkomen uit het gebruik van IT</a:t>
            </a:r>
          </a:p>
        </p:txBody>
      </p:sp>
      <p:sp>
        <p:nvSpPr>
          <p:cNvPr id="4" name="Tijdelijke aanduiding voor datum 3">
            <a:extLst>
              <a:ext uri="{FF2B5EF4-FFF2-40B4-BE49-F238E27FC236}">
                <a16:creationId xmlns:a16="http://schemas.microsoft.com/office/drawing/2014/main" id="{AC05EEC9-8379-73A0-E836-43103C69A192}"/>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83739777-1EB1-A191-EA20-DE30062E1590}"/>
              </a:ext>
            </a:extLst>
          </p:cNvPr>
          <p:cNvSpPr>
            <a:spLocks noGrp="1"/>
          </p:cNvSpPr>
          <p:nvPr>
            <p:ph type="sldNum" sz="quarter" idx="12"/>
          </p:nvPr>
        </p:nvSpPr>
        <p:spPr/>
        <p:txBody>
          <a:bodyPr/>
          <a:lstStyle/>
          <a:p>
            <a:fld id="{EE354322-214A-47FA-ACD5-295506F60FF9}" type="slidenum">
              <a:rPr lang="nl-NL" smtClean="0"/>
              <a:t>42</a:t>
            </a:fld>
            <a:endParaRPr lang="nl-NL"/>
          </a:p>
        </p:txBody>
      </p:sp>
      <p:sp>
        <p:nvSpPr>
          <p:cNvPr id="8" name="Vijfhoek 7">
            <a:extLst>
              <a:ext uri="{FF2B5EF4-FFF2-40B4-BE49-F238E27FC236}">
                <a16:creationId xmlns:a16="http://schemas.microsoft.com/office/drawing/2014/main" id="{EB0C5739-F2F8-2328-3FD0-4ED7E887E96E}"/>
              </a:ext>
            </a:extLst>
          </p:cNvPr>
          <p:cNvSpPr/>
          <p:nvPr/>
        </p:nvSpPr>
        <p:spPr>
          <a:xfrm>
            <a:off x="0" y="1282235"/>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solidFill>
                  <a:schemeClr val="bg1"/>
                </a:solidFill>
                <a:latin typeface="+mj-lt"/>
                <a:ea typeface="Roboto Light" panose="02000000000000000000" pitchFamily="2" charset="0"/>
                <a:cs typeface="Arial" panose="020B0604020202020204" pitchFamily="34" charset="0"/>
              </a:rPr>
              <a:t>Identificeren van (inherente) risico’s op een afwijking van materieel belang</a:t>
            </a:r>
          </a:p>
        </p:txBody>
      </p:sp>
      <p:sp>
        <p:nvSpPr>
          <p:cNvPr id="9" name="Vijfhoek 8">
            <a:extLst>
              <a:ext uri="{FF2B5EF4-FFF2-40B4-BE49-F238E27FC236}">
                <a16:creationId xmlns:a16="http://schemas.microsoft.com/office/drawing/2014/main" id="{EB635EA7-DEEA-66F9-0A91-9C7B2FB819E5}"/>
              </a:ext>
            </a:extLst>
          </p:cNvPr>
          <p:cNvSpPr/>
          <p:nvPr/>
        </p:nvSpPr>
        <p:spPr>
          <a:xfrm>
            <a:off x="1864298" y="1280127"/>
            <a:ext cx="1659739" cy="1577547"/>
          </a:xfrm>
          <a:prstGeom prst="homePlate">
            <a:avLst>
              <a:gd name="adj" fmla="val 16688"/>
            </a:avLst>
          </a:prstGeom>
          <a:solidFill>
            <a:srgbClr val="57BDB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voor deze risico’s relevante IB-maatregelen waarbij IT een rol speelt</a:t>
            </a:r>
          </a:p>
        </p:txBody>
      </p:sp>
      <p:sp>
        <p:nvSpPr>
          <p:cNvPr id="10" name="Vijfhoek 9">
            <a:extLst>
              <a:ext uri="{FF2B5EF4-FFF2-40B4-BE49-F238E27FC236}">
                <a16:creationId xmlns:a16="http://schemas.microsoft.com/office/drawing/2014/main" id="{06A84546-B35C-8ED0-FB89-0AE20B572705}"/>
              </a:ext>
            </a:extLst>
          </p:cNvPr>
          <p:cNvSpPr/>
          <p:nvPr/>
        </p:nvSpPr>
        <p:spPr>
          <a:xfrm>
            <a:off x="3742130" y="1282235"/>
            <a:ext cx="1659739" cy="1577547"/>
          </a:xfrm>
          <a:prstGeom prst="homePlate">
            <a:avLst>
              <a:gd name="adj" fmla="val 16688"/>
            </a:avLst>
          </a:prstGeom>
          <a:solidFill>
            <a:srgbClr val="57BDBD"/>
          </a:solid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Relateren van deze IB-maatregelen aan IT-applicaties en de andere aspecten van de IT-omgeving</a:t>
            </a:r>
          </a:p>
        </p:txBody>
      </p:sp>
      <p:sp>
        <p:nvSpPr>
          <p:cNvPr id="11" name="Vijfhoek 10">
            <a:extLst>
              <a:ext uri="{FF2B5EF4-FFF2-40B4-BE49-F238E27FC236}">
                <a16:creationId xmlns:a16="http://schemas.microsoft.com/office/drawing/2014/main" id="{CBC7DA24-DAC8-2A23-29A3-74B7C73EBC9A}"/>
              </a:ext>
            </a:extLst>
          </p:cNvPr>
          <p:cNvSpPr/>
          <p:nvPr/>
        </p:nvSpPr>
        <p:spPr>
          <a:xfrm>
            <a:off x="5613195" y="1280126"/>
            <a:ext cx="1659739" cy="1577547"/>
          </a:xfrm>
          <a:prstGeom prst="homePlate">
            <a:avLst>
              <a:gd name="adj" fmla="val 16688"/>
            </a:avLst>
          </a:prstGeom>
          <a:solidFill>
            <a:srgbClr val="57BDBD"/>
          </a:solidFill>
          <a:ln w="571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risico’s die voortkomen uit het gebruik van IT</a:t>
            </a:r>
          </a:p>
        </p:txBody>
      </p:sp>
      <p:sp>
        <p:nvSpPr>
          <p:cNvPr id="12" name="Vijfhoek 11">
            <a:extLst>
              <a:ext uri="{FF2B5EF4-FFF2-40B4-BE49-F238E27FC236}">
                <a16:creationId xmlns:a16="http://schemas.microsoft.com/office/drawing/2014/main" id="{440BE916-C8E8-5EA9-AEDE-184055D48776}"/>
              </a:ext>
            </a:extLst>
          </p:cNvPr>
          <p:cNvSpPr/>
          <p:nvPr/>
        </p:nvSpPr>
        <p:spPr>
          <a:xfrm>
            <a:off x="7484261" y="1282235"/>
            <a:ext cx="1659739" cy="1577547"/>
          </a:xfrm>
          <a:prstGeom prst="homePlate">
            <a:avLst>
              <a:gd name="adj" fmla="val 16688"/>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mj-lt"/>
                <a:ea typeface="Roboto Light" panose="02000000000000000000" pitchFamily="2" charset="0"/>
                <a:cs typeface="Arial" panose="020B0604020202020204" pitchFamily="34" charset="0"/>
              </a:rPr>
              <a:t>Identificeren van de GITC van de entiteit die inspelen op deze risico’s</a:t>
            </a:r>
          </a:p>
        </p:txBody>
      </p:sp>
      <p:pic>
        <p:nvPicPr>
          <p:cNvPr id="13" name="Graphic 12" descr="Badge met effen opvulling">
            <a:extLst>
              <a:ext uri="{FF2B5EF4-FFF2-40B4-BE49-F238E27FC236}">
                <a16:creationId xmlns:a16="http://schemas.microsoft.com/office/drawing/2014/main" id="{072C2C31-1594-A641-03CF-3ABE06549462}"/>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245604" y="765009"/>
            <a:ext cx="685800" cy="685800"/>
          </a:xfrm>
          <a:prstGeom prst="rect">
            <a:avLst/>
          </a:prstGeom>
        </p:spPr>
      </p:pic>
      <p:pic>
        <p:nvPicPr>
          <p:cNvPr id="14" name="Graphic 13" descr="Badge 3 met effen opvulling">
            <a:extLst>
              <a:ext uri="{FF2B5EF4-FFF2-40B4-BE49-F238E27FC236}">
                <a16:creationId xmlns:a16="http://schemas.microsoft.com/office/drawing/2014/main" id="{39B5F0F3-38C6-9A41-16F4-53D1493A988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116670" y="771511"/>
            <a:ext cx="685800" cy="685800"/>
          </a:xfrm>
          <a:prstGeom prst="rect">
            <a:avLst/>
          </a:prstGeom>
        </p:spPr>
      </p:pic>
      <p:pic>
        <p:nvPicPr>
          <p:cNvPr id="15" name="Graphic 14" descr="Badge: 1 met effen opvulling">
            <a:extLst>
              <a:ext uri="{FF2B5EF4-FFF2-40B4-BE49-F238E27FC236}">
                <a16:creationId xmlns:a16="http://schemas.microsoft.com/office/drawing/2014/main" id="{0DB7F28E-A43A-6A5E-B97E-F5357E6AE820}"/>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68115" y="765009"/>
            <a:ext cx="685800" cy="685800"/>
          </a:xfrm>
          <a:prstGeom prst="rect">
            <a:avLst/>
          </a:prstGeom>
        </p:spPr>
      </p:pic>
      <p:pic>
        <p:nvPicPr>
          <p:cNvPr id="16" name="Graphic 15" descr="Badge 5 met effen opvulling">
            <a:extLst>
              <a:ext uri="{FF2B5EF4-FFF2-40B4-BE49-F238E27FC236}">
                <a16:creationId xmlns:a16="http://schemas.microsoft.com/office/drawing/2014/main" id="{863E8F80-C86B-3AA3-65BC-586BFDBC7160}"/>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858800" y="765009"/>
            <a:ext cx="685800" cy="685800"/>
          </a:xfrm>
          <a:prstGeom prst="rect">
            <a:avLst/>
          </a:prstGeom>
        </p:spPr>
      </p:pic>
      <p:pic>
        <p:nvPicPr>
          <p:cNvPr id="17" name="Graphic 16" descr="Badge 4 met effen opvulling">
            <a:extLst>
              <a:ext uri="{FF2B5EF4-FFF2-40B4-BE49-F238E27FC236}">
                <a16:creationId xmlns:a16="http://schemas.microsoft.com/office/drawing/2014/main" id="{7046E8C0-AEEA-8802-E45A-C7817A66E61A}"/>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5987735" y="791015"/>
            <a:ext cx="685800" cy="685800"/>
          </a:xfrm>
          <a:prstGeom prst="rect">
            <a:avLst/>
          </a:prstGeom>
        </p:spPr>
      </p:pic>
      <p:sp>
        <p:nvSpPr>
          <p:cNvPr id="20" name="Tekstvak 19">
            <a:extLst>
              <a:ext uri="{FF2B5EF4-FFF2-40B4-BE49-F238E27FC236}">
                <a16:creationId xmlns:a16="http://schemas.microsoft.com/office/drawing/2014/main" id="{E190743C-2A43-6F8A-813B-06A39E2BC7F0}"/>
              </a:ext>
            </a:extLst>
          </p:cNvPr>
          <p:cNvSpPr txBox="1"/>
          <p:nvPr/>
        </p:nvSpPr>
        <p:spPr>
          <a:xfrm>
            <a:off x="6561207" y="3089897"/>
            <a:ext cx="2467790" cy="1908215"/>
          </a:xfrm>
          <a:prstGeom prst="rect">
            <a:avLst/>
          </a:prstGeom>
          <a:noFill/>
        </p:spPr>
        <p:txBody>
          <a:bodyPr wrap="square" rtlCol="0">
            <a:spAutoFit/>
          </a:bodyPr>
          <a:lstStyle/>
          <a:p>
            <a:r>
              <a:rPr lang="nl-NL" sz="1300" dirty="0">
                <a:solidFill>
                  <a:schemeClr val="tx2"/>
                </a:solidFill>
              </a:rPr>
              <a:t>Deze risico’s zijn het gevolg van verstoringen van applicaties of andere aspecten van de IT-omgeving die van invloed zijn op de effectiviteit van de (voor geïdentificeerde inherente risico’s) relevante IB-maatregelen</a:t>
            </a:r>
          </a:p>
          <a:p>
            <a:endParaRPr lang="nl-NL" sz="1400" dirty="0">
              <a:solidFill>
                <a:schemeClr val="tx2"/>
              </a:solidFill>
            </a:endParaRPr>
          </a:p>
        </p:txBody>
      </p:sp>
    </p:spTree>
    <p:extLst>
      <p:ext uri="{BB962C8B-B14F-4D97-AF65-F5344CB8AC3E}">
        <p14:creationId xmlns:p14="http://schemas.microsoft.com/office/powerpoint/2010/main" val="2915799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C022B-17DF-62E8-AA34-60336736ED51}"/>
              </a:ext>
            </a:extLst>
          </p:cNvPr>
          <p:cNvSpPr>
            <a:spLocks noGrp="1"/>
          </p:cNvSpPr>
          <p:nvPr>
            <p:ph type="title"/>
          </p:nvPr>
        </p:nvSpPr>
        <p:spPr/>
        <p:txBody>
          <a:bodyPr/>
          <a:lstStyle/>
          <a:p>
            <a:r>
              <a:rPr lang="nl-NL" dirty="0"/>
              <a:t>Bijlagen bieden ondersteuning</a:t>
            </a:r>
          </a:p>
        </p:txBody>
      </p:sp>
      <p:sp>
        <p:nvSpPr>
          <p:cNvPr id="3" name="Tijdelijke aanduiding voor inhoud 2">
            <a:extLst>
              <a:ext uri="{FF2B5EF4-FFF2-40B4-BE49-F238E27FC236}">
                <a16:creationId xmlns:a16="http://schemas.microsoft.com/office/drawing/2014/main" id="{AED7DBF8-F30C-E4FA-A15A-917D78D559E5}"/>
              </a:ext>
            </a:extLst>
          </p:cNvPr>
          <p:cNvSpPr>
            <a:spLocks noGrp="1"/>
          </p:cNvSpPr>
          <p:nvPr>
            <p:ph idx="1"/>
          </p:nvPr>
        </p:nvSpPr>
        <p:spPr/>
        <p:txBody>
          <a:bodyPr/>
          <a:lstStyle/>
          <a:p>
            <a:r>
              <a:rPr lang="nl-NL" dirty="0"/>
              <a:t>Zie Bijlage 5 Overwegingen voor het verwerven van inzicht in informatietechnologie (IT)</a:t>
            </a:r>
          </a:p>
          <a:p>
            <a:r>
              <a:rPr lang="nl-NL" dirty="0"/>
              <a:t>Geeft voorbeelden van onder andere:</a:t>
            </a:r>
          </a:p>
          <a:p>
            <a:pPr lvl="1"/>
            <a:r>
              <a:rPr lang="nl-NL" dirty="0"/>
              <a:t>Inzicht in het gebruik van informatietechnologie door de entiteit in het informatiesysteem</a:t>
            </a:r>
          </a:p>
          <a:p>
            <a:pPr lvl="1"/>
            <a:r>
              <a:rPr lang="nl-NL" dirty="0"/>
              <a:t>Het identificeren van IT-applicaties en andere aspecten van de IT-omgeving die onderhevig zijn aan risico's die voortkomen uit het gebruik van IT</a:t>
            </a:r>
          </a:p>
          <a:p>
            <a:pPr lvl="1"/>
            <a:r>
              <a:rPr lang="nl-NL" dirty="0"/>
              <a:t>Identificeren van risico's die voortkomen uit het gebruik van IT en </a:t>
            </a:r>
            <a:r>
              <a:rPr lang="nl-NL" dirty="0" err="1"/>
              <a:t>general</a:t>
            </a:r>
            <a:r>
              <a:rPr lang="nl-NL" dirty="0"/>
              <a:t> IT-</a:t>
            </a:r>
            <a:r>
              <a:rPr lang="nl-NL" dirty="0" err="1"/>
              <a:t>controls</a:t>
            </a:r>
            <a:endParaRPr lang="nl-NL" dirty="0"/>
          </a:p>
          <a:p>
            <a:pPr lvl="1"/>
            <a:r>
              <a:rPr lang="nl-NL" dirty="0"/>
              <a:t>Schaalbaarheid bij het verkrijgen van inzicht</a:t>
            </a:r>
          </a:p>
          <a:p>
            <a:pPr lvl="1"/>
            <a:endParaRPr lang="nl-NL" dirty="0"/>
          </a:p>
          <a:p>
            <a:pPr lvl="1"/>
            <a:endParaRPr lang="nl-NL" dirty="0"/>
          </a:p>
        </p:txBody>
      </p:sp>
      <p:sp>
        <p:nvSpPr>
          <p:cNvPr id="4" name="Tijdelijke aanduiding voor datum 3">
            <a:extLst>
              <a:ext uri="{FF2B5EF4-FFF2-40B4-BE49-F238E27FC236}">
                <a16:creationId xmlns:a16="http://schemas.microsoft.com/office/drawing/2014/main" id="{669E11CE-AE10-CB9F-215B-42651ED60AF2}"/>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D05F6C3-8B5A-037E-C564-1FB5532E3A33}"/>
              </a:ext>
            </a:extLst>
          </p:cNvPr>
          <p:cNvSpPr>
            <a:spLocks noGrp="1"/>
          </p:cNvSpPr>
          <p:nvPr>
            <p:ph type="sldNum" sz="quarter" idx="12"/>
          </p:nvPr>
        </p:nvSpPr>
        <p:spPr/>
        <p:txBody>
          <a:bodyPr/>
          <a:lstStyle/>
          <a:p>
            <a:fld id="{EE354322-214A-47FA-ACD5-295506F60FF9}" type="slidenum">
              <a:rPr lang="nl-NL" smtClean="0"/>
              <a:t>43</a:t>
            </a:fld>
            <a:endParaRPr lang="nl-NL"/>
          </a:p>
        </p:txBody>
      </p:sp>
    </p:spTree>
    <p:extLst>
      <p:ext uri="{BB962C8B-B14F-4D97-AF65-F5344CB8AC3E}">
        <p14:creationId xmlns:p14="http://schemas.microsoft.com/office/powerpoint/2010/main" val="663992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1C022B-17DF-62E8-AA34-60336736ED51}"/>
              </a:ext>
            </a:extLst>
          </p:cNvPr>
          <p:cNvSpPr>
            <a:spLocks noGrp="1"/>
          </p:cNvSpPr>
          <p:nvPr>
            <p:ph type="title"/>
          </p:nvPr>
        </p:nvSpPr>
        <p:spPr/>
        <p:txBody>
          <a:bodyPr/>
          <a:lstStyle/>
          <a:p>
            <a:r>
              <a:rPr lang="nl-NL" dirty="0"/>
              <a:t>Hoe zit het dan met die GITC?</a:t>
            </a:r>
          </a:p>
        </p:txBody>
      </p:sp>
      <p:sp>
        <p:nvSpPr>
          <p:cNvPr id="3" name="Tijdelijke aanduiding voor inhoud 2">
            <a:extLst>
              <a:ext uri="{FF2B5EF4-FFF2-40B4-BE49-F238E27FC236}">
                <a16:creationId xmlns:a16="http://schemas.microsoft.com/office/drawing/2014/main" id="{AED7DBF8-F30C-E4FA-A15A-917D78D559E5}"/>
              </a:ext>
            </a:extLst>
          </p:cNvPr>
          <p:cNvSpPr>
            <a:spLocks noGrp="1"/>
          </p:cNvSpPr>
          <p:nvPr>
            <p:ph idx="1"/>
          </p:nvPr>
        </p:nvSpPr>
        <p:spPr/>
        <p:txBody>
          <a:bodyPr>
            <a:normAutofit/>
          </a:bodyPr>
          <a:lstStyle/>
          <a:p>
            <a:r>
              <a:rPr lang="nl-NL" dirty="0"/>
              <a:t>We verkrijgen inzicht in de GITC die inspelen op de risico’s die voortkomen uit het gebruik van IT</a:t>
            </a:r>
          </a:p>
          <a:p>
            <a:r>
              <a:rPr lang="nl-NL" dirty="0"/>
              <a:t>Ook daarbij kunnen we gebruik maken van </a:t>
            </a:r>
            <a:r>
              <a:rPr lang="nl-NL" dirty="0">
                <a:solidFill>
                  <a:schemeClr val="accent2"/>
                </a:solidFill>
              </a:rPr>
              <a:t>schaalbaarheid </a:t>
            </a:r>
            <a:r>
              <a:rPr lang="nl-NL" dirty="0"/>
              <a:t>door onderscheid te maken naar:</a:t>
            </a:r>
          </a:p>
          <a:p>
            <a:pPr lvl="1"/>
            <a:r>
              <a:rPr lang="nl-NL" dirty="0"/>
              <a:t>Niet-complexe commerciële software</a:t>
            </a:r>
          </a:p>
          <a:p>
            <a:pPr lvl="1"/>
            <a:r>
              <a:rPr lang="nl-NL" dirty="0"/>
              <a:t>Middelgrote en matig complexe commerciële software of IT-applicaties</a:t>
            </a:r>
          </a:p>
          <a:p>
            <a:pPr lvl="1"/>
            <a:r>
              <a:rPr lang="nl-NL" dirty="0"/>
              <a:t>Grote of complexe IT-applicaties (bijvoorbeeld ERP-systemen)</a:t>
            </a:r>
          </a:p>
          <a:p>
            <a:endParaRPr lang="nl-NL" dirty="0"/>
          </a:p>
          <a:p>
            <a:r>
              <a:rPr lang="nl-NL" dirty="0"/>
              <a:t>Zie ook Bijlage 6 Overwegingen voor het verwerven van inzicht in General IT Controls</a:t>
            </a:r>
          </a:p>
        </p:txBody>
      </p:sp>
      <p:sp>
        <p:nvSpPr>
          <p:cNvPr id="4" name="Tijdelijke aanduiding voor datum 3">
            <a:extLst>
              <a:ext uri="{FF2B5EF4-FFF2-40B4-BE49-F238E27FC236}">
                <a16:creationId xmlns:a16="http://schemas.microsoft.com/office/drawing/2014/main" id="{669E11CE-AE10-CB9F-215B-42651ED60AF2}"/>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0D05F6C3-8B5A-037E-C564-1FB5532E3A33}"/>
              </a:ext>
            </a:extLst>
          </p:cNvPr>
          <p:cNvSpPr>
            <a:spLocks noGrp="1"/>
          </p:cNvSpPr>
          <p:nvPr>
            <p:ph type="sldNum" sz="quarter" idx="12"/>
          </p:nvPr>
        </p:nvSpPr>
        <p:spPr/>
        <p:txBody>
          <a:bodyPr/>
          <a:lstStyle/>
          <a:p>
            <a:fld id="{EE354322-214A-47FA-ACD5-295506F60FF9}" type="slidenum">
              <a:rPr lang="nl-NL" smtClean="0"/>
              <a:t>44</a:t>
            </a:fld>
            <a:endParaRPr lang="nl-NL"/>
          </a:p>
        </p:txBody>
      </p:sp>
    </p:spTree>
    <p:extLst>
      <p:ext uri="{BB962C8B-B14F-4D97-AF65-F5344CB8AC3E}">
        <p14:creationId xmlns:p14="http://schemas.microsoft.com/office/powerpoint/2010/main" val="2757301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30FE8B-627D-8E13-A87B-0D2E39A9764C}"/>
              </a:ext>
            </a:extLst>
          </p:cNvPr>
          <p:cNvSpPr>
            <a:spLocks noGrp="1"/>
          </p:cNvSpPr>
          <p:nvPr>
            <p:ph type="title"/>
          </p:nvPr>
        </p:nvSpPr>
        <p:spPr/>
        <p:txBody>
          <a:bodyPr>
            <a:normAutofit/>
          </a:bodyPr>
          <a:lstStyle/>
          <a:p>
            <a:r>
              <a:rPr lang="nl-NL" dirty="0"/>
              <a:t>En nu: een voorbeeld in samenhang</a:t>
            </a:r>
          </a:p>
        </p:txBody>
      </p:sp>
      <p:sp>
        <p:nvSpPr>
          <p:cNvPr id="4" name="Tijdelijke aanduiding voor datum 3">
            <a:extLst>
              <a:ext uri="{FF2B5EF4-FFF2-40B4-BE49-F238E27FC236}">
                <a16:creationId xmlns:a16="http://schemas.microsoft.com/office/drawing/2014/main" id="{6DDBC033-8103-A748-F094-249012217733}"/>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12B8617C-94FB-1B82-FB80-93A642D8C9B3}"/>
              </a:ext>
            </a:extLst>
          </p:cNvPr>
          <p:cNvSpPr>
            <a:spLocks noGrp="1"/>
          </p:cNvSpPr>
          <p:nvPr>
            <p:ph type="sldNum" sz="quarter" idx="12"/>
          </p:nvPr>
        </p:nvSpPr>
        <p:spPr/>
        <p:txBody>
          <a:bodyPr/>
          <a:lstStyle/>
          <a:p>
            <a:fld id="{EE354322-214A-47FA-ACD5-295506F60FF9}" type="slidenum">
              <a:rPr lang="nl-NL" smtClean="0"/>
              <a:t>45</a:t>
            </a:fld>
            <a:endParaRPr lang="nl-NL"/>
          </a:p>
        </p:txBody>
      </p:sp>
      <p:pic>
        <p:nvPicPr>
          <p:cNvPr id="6" name="Afbeelding 5">
            <a:extLst>
              <a:ext uri="{FF2B5EF4-FFF2-40B4-BE49-F238E27FC236}">
                <a16:creationId xmlns:a16="http://schemas.microsoft.com/office/drawing/2014/main" id="{FA1F9F35-8E5D-C615-B24E-D167351C399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215301" y="1015802"/>
            <a:ext cx="6713398" cy="3860204"/>
          </a:xfrm>
          <a:prstGeom prst="rect">
            <a:avLst/>
          </a:prstGeom>
        </p:spPr>
      </p:pic>
    </p:spTree>
    <p:extLst>
      <p:ext uri="{BB962C8B-B14F-4D97-AF65-F5344CB8AC3E}">
        <p14:creationId xmlns:p14="http://schemas.microsoft.com/office/powerpoint/2010/main" val="1942966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endParaRPr lang="nl-NL" sz="3600" b="1" dirty="0">
              <a:solidFill>
                <a:schemeClr val="accent2"/>
              </a:solidFill>
            </a:endParaRPr>
          </a:p>
          <a:p>
            <a:pPr marL="0" indent="0" algn="ctr">
              <a:buNone/>
            </a:pPr>
            <a:r>
              <a:rPr lang="nl-NL" sz="3600" b="1" dirty="0">
                <a:solidFill>
                  <a:schemeClr val="accent2"/>
                </a:solidFill>
              </a:rPr>
              <a:t>Wat betekent dit in de praktijk?</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46</a:t>
            </a:fld>
            <a:endParaRPr lang="nl-NL"/>
          </a:p>
        </p:txBody>
      </p:sp>
    </p:spTree>
    <p:extLst>
      <p:ext uri="{BB962C8B-B14F-4D97-AF65-F5344CB8AC3E}">
        <p14:creationId xmlns:p14="http://schemas.microsoft.com/office/powerpoint/2010/main" val="2186160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ED0D0DE-104B-9B17-F8EA-C20416CD5716}"/>
              </a:ext>
            </a:extLst>
          </p:cNvPr>
          <p:cNvSpPr>
            <a:spLocks noGrp="1"/>
          </p:cNvSpPr>
          <p:nvPr>
            <p:ph type="title"/>
          </p:nvPr>
        </p:nvSpPr>
        <p:spPr/>
        <p:txBody>
          <a:bodyPr>
            <a:normAutofit/>
          </a:bodyPr>
          <a:lstStyle/>
          <a:p>
            <a:r>
              <a:rPr lang="nl-NL" dirty="0"/>
              <a:t>Welke IT-systemen zijn relevant?</a:t>
            </a:r>
          </a:p>
        </p:txBody>
      </p:sp>
      <p:sp>
        <p:nvSpPr>
          <p:cNvPr id="3" name="Tijdelijke aanduiding voor datum 2">
            <a:extLst>
              <a:ext uri="{FF2B5EF4-FFF2-40B4-BE49-F238E27FC236}">
                <a16:creationId xmlns:a16="http://schemas.microsoft.com/office/drawing/2014/main" id="{DF50E4F4-9A5F-2673-06F1-2EBDFD894DB6}"/>
              </a:ext>
            </a:extLst>
          </p:cNvPr>
          <p:cNvSpPr>
            <a:spLocks noGrp="1"/>
          </p:cNvSpPr>
          <p:nvPr>
            <p:ph type="dt" sz="half" idx="10"/>
          </p:nvPr>
        </p:nvSpPr>
        <p:spPr/>
        <p:txBody>
          <a:bodyPr/>
          <a:lstStyle/>
          <a:p>
            <a:r>
              <a:rPr lang="nl-NL"/>
              <a:t>02-11-2021</a:t>
            </a:r>
          </a:p>
        </p:txBody>
      </p:sp>
      <p:sp>
        <p:nvSpPr>
          <p:cNvPr id="4" name="Tijdelijke aanduiding voor dianummer 3">
            <a:extLst>
              <a:ext uri="{FF2B5EF4-FFF2-40B4-BE49-F238E27FC236}">
                <a16:creationId xmlns:a16="http://schemas.microsoft.com/office/drawing/2014/main" id="{8DC62CC5-3E02-E445-4D55-FED641FEA037}"/>
              </a:ext>
            </a:extLst>
          </p:cNvPr>
          <p:cNvSpPr>
            <a:spLocks noGrp="1"/>
          </p:cNvSpPr>
          <p:nvPr>
            <p:ph type="sldNum" sz="quarter" idx="12"/>
          </p:nvPr>
        </p:nvSpPr>
        <p:spPr/>
        <p:txBody>
          <a:bodyPr/>
          <a:lstStyle/>
          <a:p>
            <a:fld id="{EE354322-214A-47FA-ACD5-295506F60FF9}" type="slidenum">
              <a:rPr lang="nl-NL" smtClean="0"/>
              <a:t>47</a:t>
            </a:fld>
            <a:endParaRPr lang="nl-NL"/>
          </a:p>
        </p:txBody>
      </p:sp>
      <p:sp>
        <p:nvSpPr>
          <p:cNvPr id="5" name="Tijdelijke aanduiding voor inhoud 11">
            <a:extLst>
              <a:ext uri="{FF2B5EF4-FFF2-40B4-BE49-F238E27FC236}">
                <a16:creationId xmlns:a16="http://schemas.microsoft.com/office/drawing/2014/main" id="{BD378AB2-21FB-8695-EDFE-AA9D77153EDB}"/>
              </a:ext>
            </a:extLst>
          </p:cNvPr>
          <p:cNvSpPr txBox="1">
            <a:spLocks/>
          </p:cNvSpPr>
          <p:nvPr/>
        </p:nvSpPr>
        <p:spPr>
          <a:xfrm>
            <a:off x="2821308" y="1248384"/>
            <a:ext cx="6120488" cy="3627622"/>
          </a:xfrm>
          <a:prstGeom prst="rect">
            <a:avLst/>
          </a:prstGeom>
        </p:spPr>
        <p:txBody>
          <a:bodyPr>
            <a:normAutofit fontScale="92500" lnSpcReduction="10000"/>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nl-NL" sz="1900" dirty="0"/>
              <a:t>Relevant voor inzicht in en implementatie van interne beheersingsactiviteiten</a:t>
            </a:r>
          </a:p>
          <a:p>
            <a:pPr marL="357188" indent="-179388">
              <a:lnSpc>
                <a:spcPct val="100000"/>
              </a:lnSpc>
              <a:spcBef>
                <a:spcPts val="0"/>
              </a:spcBef>
            </a:pPr>
            <a:r>
              <a:rPr lang="nl-NL" sz="1200" i="1" dirty="0"/>
              <a:t>Die inspelen op significante risico’s</a:t>
            </a:r>
          </a:p>
          <a:p>
            <a:pPr marL="357188" indent="-179388">
              <a:lnSpc>
                <a:spcPct val="100000"/>
              </a:lnSpc>
              <a:spcBef>
                <a:spcPts val="0"/>
              </a:spcBef>
            </a:pPr>
            <a:r>
              <a:rPr lang="nl-NL" sz="1200" i="1" dirty="0"/>
              <a:t>Met betrekking tot journaalboekingen</a:t>
            </a:r>
          </a:p>
          <a:p>
            <a:pPr marL="357188" indent="-179388">
              <a:lnSpc>
                <a:spcPct val="100000"/>
              </a:lnSpc>
              <a:spcBef>
                <a:spcPts val="0"/>
              </a:spcBef>
            </a:pPr>
            <a:r>
              <a:rPr lang="nl-NL" sz="1200" i="1" dirty="0"/>
              <a:t>Met betrekking tot niet-standaard journaalboekingen voor niet-terugkerende, ongebruikelijke transacties of aanpassingen</a:t>
            </a:r>
          </a:p>
          <a:p>
            <a:pPr marL="357188" indent="-179388">
              <a:lnSpc>
                <a:spcPct val="100000"/>
              </a:lnSpc>
              <a:spcBef>
                <a:spcPts val="0"/>
              </a:spcBef>
            </a:pPr>
            <a:r>
              <a:rPr lang="nl-NL" sz="1200" i="1" dirty="0"/>
              <a:t>Waarop we willen steunen om daarmee de aard, timing en omvang van gegevensgerichte werkzaamheden te beïnvloeden</a:t>
            </a:r>
          </a:p>
          <a:p>
            <a:pPr marL="357188" indent="-179388">
              <a:lnSpc>
                <a:spcPct val="100000"/>
              </a:lnSpc>
              <a:spcBef>
                <a:spcPts val="0"/>
              </a:spcBef>
            </a:pPr>
            <a:r>
              <a:rPr lang="nl-NL" sz="1200" i="1" dirty="0"/>
              <a:t>Die inspelen op risico’s waarvoor gegevensgerichte werkzaamheden alleen geen voldoende geschikte controle-informatie bieden</a:t>
            </a:r>
          </a:p>
          <a:p>
            <a:pPr marL="357188" indent="-179388">
              <a:lnSpc>
                <a:spcPct val="100000"/>
              </a:lnSpc>
              <a:spcBef>
                <a:spcPts val="0"/>
              </a:spcBef>
            </a:pPr>
            <a:r>
              <a:rPr lang="nl-NL" sz="1200" i="1" dirty="0"/>
              <a:t>Die noodzakelijk zijn om aan S315.13 te voldoen</a:t>
            </a:r>
          </a:p>
          <a:p>
            <a:pPr>
              <a:lnSpc>
                <a:spcPct val="100000"/>
              </a:lnSpc>
              <a:spcBef>
                <a:spcPts val="0"/>
              </a:spcBef>
            </a:pPr>
            <a:endParaRPr lang="nl-NL" sz="1200" i="1" dirty="0"/>
          </a:p>
          <a:p>
            <a:pPr>
              <a:lnSpc>
                <a:spcPct val="100000"/>
              </a:lnSpc>
              <a:spcBef>
                <a:spcPts val="0"/>
              </a:spcBef>
            </a:pPr>
            <a:r>
              <a:rPr lang="nl-NL" sz="1900" dirty="0"/>
              <a:t>Definieer voor elke relevante </a:t>
            </a:r>
            <a:r>
              <a:rPr lang="nl-NL" sz="1900" dirty="0" err="1"/>
              <a:t>automated</a:t>
            </a:r>
            <a:r>
              <a:rPr lang="nl-NL" sz="1900" dirty="0"/>
              <a:t> of IT </a:t>
            </a:r>
            <a:r>
              <a:rPr lang="nl-NL" sz="1900" dirty="0" err="1"/>
              <a:t>dependent</a:t>
            </a:r>
            <a:r>
              <a:rPr lang="nl-NL" sz="1900" dirty="0"/>
              <a:t> control welk IT-systeem hieraan gerelateerd is</a:t>
            </a:r>
          </a:p>
          <a:p>
            <a:pPr marL="0" indent="0">
              <a:lnSpc>
                <a:spcPct val="100000"/>
              </a:lnSpc>
              <a:spcBef>
                <a:spcPts val="0"/>
              </a:spcBef>
              <a:buNone/>
            </a:pPr>
            <a:endParaRPr lang="nl-NL" sz="1900" dirty="0"/>
          </a:p>
          <a:p>
            <a:pPr>
              <a:lnSpc>
                <a:spcPct val="100000"/>
              </a:lnSpc>
              <a:spcBef>
                <a:spcPts val="0"/>
              </a:spcBef>
            </a:pPr>
            <a:r>
              <a:rPr lang="nl-NL" sz="1900" dirty="0"/>
              <a:t>Houd rekening met de relevante bewering waaraan de control is gerelateerd</a:t>
            </a:r>
          </a:p>
        </p:txBody>
      </p:sp>
      <p:pic>
        <p:nvPicPr>
          <p:cNvPr id="8" name="Afbeelding 7">
            <a:extLst>
              <a:ext uri="{FF2B5EF4-FFF2-40B4-BE49-F238E27FC236}">
                <a16:creationId xmlns:a16="http://schemas.microsoft.com/office/drawing/2014/main" id="{5E2BB0E6-0309-B1D1-150B-9F3F29BAD9A8}"/>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12211" r="6025"/>
          <a:stretch/>
        </p:blipFill>
        <p:spPr>
          <a:xfrm>
            <a:off x="-36512" y="2068600"/>
            <a:ext cx="2665558" cy="1778400"/>
          </a:xfrm>
          <a:prstGeom prst="rect">
            <a:avLst/>
          </a:prstGeom>
        </p:spPr>
      </p:pic>
      <p:sp>
        <p:nvSpPr>
          <p:cNvPr id="10" name="Rechthoek 9">
            <a:extLst>
              <a:ext uri="{FF2B5EF4-FFF2-40B4-BE49-F238E27FC236}">
                <a16:creationId xmlns:a16="http://schemas.microsoft.com/office/drawing/2014/main" id="{D108AF81-E05B-A712-14DF-4DD33511D11C}"/>
              </a:ext>
            </a:extLst>
          </p:cNvPr>
          <p:cNvSpPr/>
          <p:nvPr/>
        </p:nvSpPr>
        <p:spPr>
          <a:xfrm>
            <a:off x="-36512" y="2067694"/>
            <a:ext cx="2665559" cy="17793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801139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D959BAF-CB86-C776-C362-D439652B9CBF}"/>
              </a:ext>
            </a:extLst>
          </p:cNvPr>
          <p:cNvSpPr>
            <a:spLocks noGrp="1"/>
          </p:cNvSpPr>
          <p:nvPr>
            <p:ph type="title"/>
          </p:nvPr>
        </p:nvSpPr>
        <p:spPr/>
        <p:txBody>
          <a:bodyPr/>
          <a:lstStyle/>
          <a:p>
            <a:r>
              <a:rPr lang="nl-NL" dirty="0"/>
              <a:t>Maar we zijn er nog niet …</a:t>
            </a:r>
          </a:p>
        </p:txBody>
      </p:sp>
      <p:sp>
        <p:nvSpPr>
          <p:cNvPr id="3" name="Tijdelijke aanduiding voor inhoud 2">
            <a:extLst>
              <a:ext uri="{FF2B5EF4-FFF2-40B4-BE49-F238E27FC236}">
                <a16:creationId xmlns:a16="http://schemas.microsoft.com/office/drawing/2014/main" id="{E4511309-7530-BA49-E6B3-79B130FBABCB}"/>
              </a:ext>
            </a:extLst>
          </p:cNvPr>
          <p:cNvSpPr>
            <a:spLocks noGrp="1"/>
          </p:cNvSpPr>
          <p:nvPr>
            <p:ph idx="1"/>
          </p:nvPr>
        </p:nvSpPr>
        <p:spPr/>
        <p:txBody>
          <a:bodyPr/>
          <a:lstStyle/>
          <a:p>
            <a:r>
              <a:rPr lang="nl-NL" dirty="0"/>
              <a:t>Voor </a:t>
            </a:r>
            <a:r>
              <a:rPr lang="nl-NL" dirty="0">
                <a:solidFill>
                  <a:schemeClr val="accent2"/>
                </a:solidFill>
              </a:rPr>
              <a:t>elke relevante IB-maatregel </a:t>
            </a:r>
            <a:r>
              <a:rPr lang="nl-NL" dirty="0"/>
              <a:t>(met inbegrip van de GITC) evalueert de accountant:</a:t>
            </a:r>
          </a:p>
          <a:p>
            <a:pPr lvl="1"/>
            <a:r>
              <a:rPr lang="nl-NL" dirty="0"/>
              <a:t>Of de interne beheersingsmaatregel </a:t>
            </a:r>
            <a:r>
              <a:rPr lang="nl-NL" dirty="0">
                <a:solidFill>
                  <a:schemeClr val="accent2"/>
                </a:solidFill>
              </a:rPr>
              <a:t>effectief is opgezet </a:t>
            </a:r>
            <a:r>
              <a:rPr lang="nl-NL" dirty="0"/>
              <a:t>om in te spelen op het risico op een afwijking van materieel belang op het niveau van beweringen, of effectief is opgezet om de werking van andere interne beheersingsmaatregelen te ondersteunen</a:t>
            </a:r>
          </a:p>
          <a:p>
            <a:pPr lvl="1"/>
            <a:r>
              <a:rPr lang="nl-NL" dirty="0"/>
              <a:t>Te bepalen of de interne beheersingsmaatregel </a:t>
            </a:r>
            <a:r>
              <a:rPr lang="nl-NL" dirty="0">
                <a:solidFill>
                  <a:schemeClr val="accent2"/>
                </a:solidFill>
              </a:rPr>
              <a:t>is geïmplementeerd </a:t>
            </a:r>
            <a:r>
              <a:rPr lang="nl-NL" dirty="0"/>
              <a:t>door het uitvoeren van werkzaamheden in aanvulling op verzoeken om inlichtingen bij het personeel van de entiteit</a:t>
            </a:r>
          </a:p>
        </p:txBody>
      </p:sp>
      <p:sp>
        <p:nvSpPr>
          <p:cNvPr id="4" name="Tijdelijke aanduiding voor datum 3">
            <a:extLst>
              <a:ext uri="{FF2B5EF4-FFF2-40B4-BE49-F238E27FC236}">
                <a16:creationId xmlns:a16="http://schemas.microsoft.com/office/drawing/2014/main" id="{8F9CFEFA-5F1C-0085-50B8-21DC57E93968}"/>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50503A28-2913-2399-3F1F-4D75A0783654}"/>
              </a:ext>
            </a:extLst>
          </p:cNvPr>
          <p:cNvSpPr>
            <a:spLocks noGrp="1"/>
          </p:cNvSpPr>
          <p:nvPr>
            <p:ph type="sldNum" sz="quarter" idx="12"/>
          </p:nvPr>
        </p:nvSpPr>
        <p:spPr/>
        <p:txBody>
          <a:bodyPr/>
          <a:lstStyle/>
          <a:p>
            <a:fld id="{EE354322-214A-47FA-ACD5-295506F60FF9}" type="slidenum">
              <a:rPr lang="nl-NL" smtClean="0"/>
              <a:t>48</a:t>
            </a:fld>
            <a:endParaRPr lang="nl-NL"/>
          </a:p>
        </p:txBody>
      </p:sp>
    </p:spTree>
    <p:extLst>
      <p:ext uri="{BB962C8B-B14F-4D97-AF65-F5344CB8AC3E}">
        <p14:creationId xmlns:p14="http://schemas.microsoft.com/office/powerpoint/2010/main" val="1641047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055D24-655B-AE42-2E82-384A49B05799}"/>
              </a:ext>
            </a:extLst>
          </p:cNvPr>
          <p:cNvSpPr>
            <a:spLocks noGrp="1"/>
          </p:cNvSpPr>
          <p:nvPr>
            <p:ph type="title"/>
          </p:nvPr>
        </p:nvSpPr>
        <p:spPr/>
        <p:txBody>
          <a:bodyPr/>
          <a:lstStyle/>
          <a:p>
            <a:r>
              <a:rPr lang="nl-NL" dirty="0"/>
              <a:t>Pas daarna …</a:t>
            </a:r>
          </a:p>
        </p:txBody>
      </p:sp>
      <p:sp>
        <p:nvSpPr>
          <p:cNvPr id="3" name="Tijdelijke aanduiding voor inhoud 2">
            <a:extLst>
              <a:ext uri="{FF2B5EF4-FFF2-40B4-BE49-F238E27FC236}">
                <a16:creationId xmlns:a16="http://schemas.microsoft.com/office/drawing/2014/main" id="{2AD937A6-2B1B-01A3-0BFD-A8CF7D14B25A}"/>
              </a:ext>
            </a:extLst>
          </p:cNvPr>
          <p:cNvSpPr>
            <a:spLocks noGrp="1"/>
          </p:cNvSpPr>
          <p:nvPr>
            <p:ph idx="1"/>
          </p:nvPr>
        </p:nvSpPr>
        <p:spPr/>
        <p:txBody>
          <a:bodyPr/>
          <a:lstStyle/>
          <a:p>
            <a:r>
              <a:rPr lang="nl-NL" dirty="0"/>
              <a:t>Besluit je om wel of niet te </a:t>
            </a:r>
            <a:r>
              <a:rPr lang="nl-NL" dirty="0">
                <a:solidFill>
                  <a:schemeClr val="accent2"/>
                </a:solidFill>
              </a:rPr>
              <a:t>steunen </a:t>
            </a:r>
            <a:r>
              <a:rPr lang="nl-NL" dirty="0"/>
              <a:t>op de geïdentificeerde relevante IB-maatregelen (met inbegrip van GITC)</a:t>
            </a:r>
          </a:p>
          <a:p>
            <a:r>
              <a:rPr lang="nl-NL" dirty="0"/>
              <a:t>Schat je het </a:t>
            </a:r>
            <a:r>
              <a:rPr lang="nl-NL" dirty="0">
                <a:solidFill>
                  <a:schemeClr val="accent2"/>
                </a:solidFill>
              </a:rPr>
              <a:t>interne beheersingsrisico </a:t>
            </a:r>
            <a:r>
              <a:rPr lang="nl-NL" dirty="0"/>
              <a:t>in voor de relevante IB-maatregelen waarop je van plan bent te steunen</a:t>
            </a:r>
          </a:p>
          <a:p>
            <a:r>
              <a:rPr lang="nl-NL" dirty="0"/>
              <a:t>Bepaal je het interne beheersingsrisico voor IB-maatregelen waarop je niet wilt of kunt steunen als ‘</a:t>
            </a:r>
            <a:r>
              <a:rPr lang="nl-NL" dirty="0">
                <a:solidFill>
                  <a:schemeClr val="accent2"/>
                </a:solidFill>
              </a:rPr>
              <a:t>maximaal</a:t>
            </a:r>
            <a:r>
              <a:rPr lang="nl-NL" dirty="0"/>
              <a:t>’</a:t>
            </a:r>
          </a:p>
          <a:p>
            <a:r>
              <a:rPr lang="nl-NL" dirty="0"/>
              <a:t>Plan je de </a:t>
            </a:r>
            <a:r>
              <a:rPr lang="nl-NL" dirty="0">
                <a:solidFill>
                  <a:schemeClr val="accent2"/>
                </a:solidFill>
              </a:rPr>
              <a:t>respons</a:t>
            </a:r>
            <a:r>
              <a:rPr lang="nl-NL" dirty="0"/>
              <a:t> op de geïdentificeerde risico’s op een afwijking van materieel belang</a:t>
            </a:r>
          </a:p>
        </p:txBody>
      </p:sp>
      <p:sp>
        <p:nvSpPr>
          <p:cNvPr id="4" name="Tijdelijke aanduiding voor datum 3">
            <a:extLst>
              <a:ext uri="{FF2B5EF4-FFF2-40B4-BE49-F238E27FC236}">
                <a16:creationId xmlns:a16="http://schemas.microsoft.com/office/drawing/2014/main" id="{D9C228BB-85CA-3CBF-4B5F-02AFE32CEBF1}"/>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E4AAD65C-4C7B-B0F7-5F47-0AED00207B84}"/>
              </a:ext>
            </a:extLst>
          </p:cNvPr>
          <p:cNvSpPr>
            <a:spLocks noGrp="1"/>
          </p:cNvSpPr>
          <p:nvPr>
            <p:ph type="sldNum" sz="quarter" idx="12"/>
          </p:nvPr>
        </p:nvSpPr>
        <p:spPr/>
        <p:txBody>
          <a:bodyPr/>
          <a:lstStyle/>
          <a:p>
            <a:fld id="{EE354322-214A-47FA-ACD5-295506F60FF9}" type="slidenum">
              <a:rPr lang="nl-NL" smtClean="0"/>
              <a:t>49</a:t>
            </a:fld>
            <a:endParaRPr lang="nl-NL"/>
          </a:p>
        </p:txBody>
      </p:sp>
    </p:spTree>
    <p:extLst>
      <p:ext uri="{BB962C8B-B14F-4D97-AF65-F5344CB8AC3E}">
        <p14:creationId xmlns:p14="http://schemas.microsoft.com/office/powerpoint/2010/main" val="3755009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CD86A-411D-41DC-A4A6-9289CBE294A3}"/>
              </a:ext>
            </a:extLst>
          </p:cNvPr>
          <p:cNvSpPr>
            <a:spLocks noGrp="1"/>
          </p:cNvSpPr>
          <p:nvPr>
            <p:ph type="title"/>
          </p:nvPr>
        </p:nvSpPr>
        <p:spPr/>
        <p:txBody>
          <a:bodyPr>
            <a:normAutofit/>
          </a:bodyPr>
          <a:lstStyle/>
          <a:p>
            <a:r>
              <a:rPr lang="nl-NL" dirty="0"/>
              <a:t>Beginnen met een oude waarde</a:t>
            </a:r>
          </a:p>
        </p:txBody>
      </p:sp>
      <p:sp>
        <p:nvSpPr>
          <p:cNvPr id="5" name="Tijdelijke aanduiding voor dianummer 4">
            <a:extLst>
              <a:ext uri="{FF2B5EF4-FFF2-40B4-BE49-F238E27FC236}">
                <a16:creationId xmlns:a16="http://schemas.microsoft.com/office/drawing/2014/main" id="{29694920-4A87-4C94-B807-FE0E205F4A2E}"/>
              </a:ext>
            </a:extLst>
          </p:cNvPr>
          <p:cNvSpPr>
            <a:spLocks noGrp="1"/>
          </p:cNvSpPr>
          <p:nvPr>
            <p:ph type="sldNum" sz="quarter" idx="12"/>
          </p:nvPr>
        </p:nvSpPr>
        <p:spPr/>
        <p:txBody>
          <a:bodyPr/>
          <a:lstStyle/>
          <a:p>
            <a:fld id="{EE354322-214A-47FA-ACD5-295506F60FF9}" type="slidenum">
              <a:rPr lang="nl-NL" smtClean="0"/>
              <a:t>5</a:t>
            </a:fld>
            <a:endParaRPr lang="nl-NL"/>
          </a:p>
        </p:txBody>
      </p:sp>
      <p:sp>
        <p:nvSpPr>
          <p:cNvPr id="6" name="Ovale toelichting 5">
            <a:extLst>
              <a:ext uri="{FF2B5EF4-FFF2-40B4-BE49-F238E27FC236}">
                <a16:creationId xmlns:a16="http://schemas.microsoft.com/office/drawing/2014/main" id="{FCA04359-5408-D290-4380-152D20ECD098}"/>
              </a:ext>
            </a:extLst>
          </p:cNvPr>
          <p:cNvSpPr/>
          <p:nvPr/>
        </p:nvSpPr>
        <p:spPr>
          <a:xfrm>
            <a:off x="605799" y="3676950"/>
            <a:ext cx="2624310" cy="884933"/>
          </a:xfrm>
          <a:prstGeom prst="wedgeEllipseCallout">
            <a:avLst>
              <a:gd name="adj1" fmla="val 46038"/>
              <a:gd name="adj2" fmla="val -75110"/>
            </a:avLst>
          </a:prstGeom>
          <a:solidFill>
            <a:srgbClr val="5E6676"/>
          </a:solidFill>
          <a:ln>
            <a:noFill/>
          </a:ln>
        </p:spPr>
        <p:style>
          <a:lnRef idx="1">
            <a:schemeClr val="accent1"/>
          </a:lnRef>
          <a:fillRef idx="3">
            <a:schemeClr val="accent1"/>
          </a:fillRef>
          <a:effectRef idx="2">
            <a:schemeClr val="accent1"/>
          </a:effectRef>
          <a:fontRef idx="minor">
            <a:schemeClr val="lt1"/>
          </a:fontRef>
        </p:style>
        <p:txBody>
          <a:bodyPr lIns="29160" tIns="29160" rIns="29160" bIns="29160"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Moet nog steeds  aanvaardbaar laag zijn </a:t>
            </a:r>
          </a:p>
        </p:txBody>
      </p:sp>
      <p:grpSp>
        <p:nvGrpSpPr>
          <p:cNvPr id="7" name="Groep 6">
            <a:extLst>
              <a:ext uri="{FF2B5EF4-FFF2-40B4-BE49-F238E27FC236}">
                <a16:creationId xmlns:a16="http://schemas.microsoft.com/office/drawing/2014/main" id="{DA23F3D1-7887-0D36-B915-BAA4F6A38886}"/>
              </a:ext>
            </a:extLst>
          </p:cNvPr>
          <p:cNvGrpSpPr/>
          <p:nvPr/>
        </p:nvGrpSpPr>
        <p:grpSpPr>
          <a:xfrm>
            <a:off x="788956" y="1138200"/>
            <a:ext cx="4160933" cy="1516372"/>
            <a:chOff x="-98426" y="862980"/>
            <a:chExt cx="5136954" cy="1872064"/>
          </a:xfrm>
          <a:solidFill>
            <a:srgbClr val="F4C036"/>
          </a:solidFill>
          <a:effectLst>
            <a:outerShdw blurRad="50800" dist="38100" dir="2700000" algn="tl" rotWithShape="0">
              <a:prstClr val="black">
                <a:alpha val="40000"/>
              </a:prstClr>
            </a:outerShdw>
          </a:effectLst>
        </p:grpSpPr>
        <p:sp>
          <p:nvSpPr>
            <p:cNvPr id="8" name="Ovale toelichting 7">
              <a:extLst>
                <a:ext uri="{FF2B5EF4-FFF2-40B4-BE49-F238E27FC236}">
                  <a16:creationId xmlns:a16="http://schemas.microsoft.com/office/drawing/2014/main" id="{BC85E713-51D2-1671-6C07-1957AE9C6CA5}"/>
                </a:ext>
              </a:extLst>
            </p:cNvPr>
            <p:cNvSpPr/>
            <p:nvPr/>
          </p:nvSpPr>
          <p:spPr>
            <a:xfrm>
              <a:off x="-74040" y="1162827"/>
              <a:ext cx="5112568" cy="1572217"/>
            </a:xfrm>
            <a:prstGeom prst="wedgeEllipseCallout">
              <a:avLst>
                <a:gd name="adj1" fmla="val 28685"/>
                <a:gd name="adj2" fmla="val 82770"/>
              </a:avLst>
            </a:prstGeom>
            <a:grpFill/>
            <a:ln>
              <a:noFill/>
            </a:ln>
            <a:effectLst/>
          </p:spPr>
          <p:style>
            <a:lnRef idx="1">
              <a:schemeClr val="accent1"/>
            </a:lnRef>
            <a:fillRef idx="3">
              <a:schemeClr val="accent1"/>
            </a:fillRef>
            <a:effectRef idx="2">
              <a:schemeClr val="accent1"/>
            </a:effectRef>
            <a:fontRef idx="minor">
              <a:schemeClr val="lt1"/>
            </a:fontRef>
          </p:style>
          <p:txBody>
            <a:bodyPr lIns="29160" tIns="29160" rIns="29160" bIns="29160"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Inzicht verkrijgen in IR-factoren &gt; spectrum bepalen</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Inschatten kans x impact &gt; IR (</a:t>
              </a:r>
              <a:r>
                <a:rPr lang="nl-NL" sz="1260" u="sng" dirty="0">
                  <a:latin typeface="Roboto Light" panose="02000000000000000000" pitchFamily="2" charset="0"/>
                  <a:ea typeface="Roboto Light" panose="02000000000000000000" pitchFamily="2" charset="0"/>
                  <a:cs typeface="Arial" panose="020B0604020202020204" pitchFamily="34" charset="0"/>
                </a:rPr>
                <a:t>RAMB</a:t>
              </a:r>
              <a:r>
                <a:rPr lang="nl-NL" sz="1260" dirty="0">
                  <a:latin typeface="Roboto Light" panose="02000000000000000000" pitchFamily="2" charset="0"/>
                  <a:ea typeface="Roboto Light" panose="02000000000000000000" pitchFamily="2" charset="0"/>
                  <a:cs typeface="Arial" panose="020B0604020202020204" pitchFamily="34" charset="0"/>
                </a:rPr>
                <a:t>)</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Uitkomst hoger? &gt; SR</a:t>
              </a:r>
            </a:p>
          </p:txBody>
        </p:sp>
        <p:pic>
          <p:nvPicPr>
            <p:cNvPr id="9" name="Graphic 8" descr="Badge: 1 met effen opvulling">
              <a:extLst>
                <a:ext uri="{FF2B5EF4-FFF2-40B4-BE49-F238E27FC236}">
                  <a16:creationId xmlns:a16="http://schemas.microsoft.com/office/drawing/2014/main" id="{1C3252AE-38CF-7EF5-C3E9-02A7628ACE5B}"/>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98426" y="862980"/>
              <a:ext cx="914400" cy="914400"/>
            </a:xfrm>
            <a:prstGeom prst="rect">
              <a:avLst/>
            </a:prstGeom>
          </p:spPr>
        </p:pic>
      </p:grpSp>
      <p:grpSp>
        <p:nvGrpSpPr>
          <p:cNvPr id="10" name="Groep 9">
            <a:extLst>
              <a:ext uri="{FF2B5EF4-FFF2-40B4-BE49-F238E27FC236}">
                <a16:creationId xmlns:a16="http://schemas.microsoft.com/office/drawing/2014/main" id="{7D2E2714-D38E-39FF-010E-D847EE606A1A}"/>
              </a:ext>
            </a:extLst>
          </p:cNvPr>
          <p:cNvGrpSpPr/>
          <p:nvPr/>
        </p:nvGrpSpPr>
        <p:grpSpPr>
          <a:xfrm>
            <a:off x="4267456" y="843558"/>
            <a:ext cx="3998588" cy="1853792"/>
            <a:chOff x="4196019" y="499225"/>
            <a:chExt cx="4936528" cy="2288632"/>
          </a:xfrm>
          <a:effectLst>
            <a:outerShdw blurRad="50800" dist="38100" dir="2700000" algn="tl" rotWithShape="0">
              <a:prstClr val="black">
                <a:alpha val="40000"/>
              </a:prstClr>
            </a:outerShdw>
          </a:effectLst>
        </p:grpSpPr>
        <p:sp>
          <p:nvSpPr>
            <p:cNvPr id="11" name="Ovale toelichting 10">
              <a:extLst>
                <a:ext uri="{FF2B5EF4-FFF2-40B4-BE49-F238E27FC236}">
                  <a16:creationId xmlns:a16="http://schemas.microsoft.com/office/drawing/2014/main" id="{04A8E31A-44A6-E87D-D40F-2430C3D4BE19}"/>
                </a:ext>
              </a:extLst>
            </p:cNvPr>
            <p:cNvSpPr/>
            <p:nvPr/>
          </p:nvSpPr>
          <p:spPr>
            <a:xfrm>
              <a:off x="4499992" y="560407"/>
              <a:ext cx="4632555" cy="2227450"/>
            </a:xfrm>
            <a:prstGeom prst="wedgeEllipseCallout">
              <a:avLst>
                <a:gd name="adj1" fmla="val -36837"/>
                <a:gd name="adj2" fmla="val 72178"/>
              </a:avLst>
            </a:prstGeom>
            <a:solidFill>
              <a:srgbClr val="82B928"/>
            </a:solidFill>
            <a:ln>
              <a:noFill/>
            </a:ln>
            <a:effectLst/>
          </p:spPr>
          <p:style>
            <a:lnRef idx="1">
              <a:schemeClr val="accent1"/>
            </a:lnRef>
            <a:fillRef idx="3">
              <a:schemeClr val="accent1"/>
            </a:fillRef>
            <a:effectRef idx="2">
              <a:schemeClr val="accent1"/>
            </a:effectRef>
            <a:fontRef idx="minor">
              <a:schemeClr val="lt1"/>
            </a:fontRef>
          </p:style>
          <p:txBody>
            <a:bodyPr lIns="0" tIns="58320" rIns="0" bIns="58320"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Inzicht verkrijgen in IS&amp;C &gt; directe en indirecte IB-activiteiten (BMI en GITC / handmatig en IT)</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Relevant voor RAMB? &gt; evalueren O&amp;I</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Leemten? &gt; S265</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Testen? &gt; IBR inschatten</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Niet testen? &gt; RAMB = IR</a:t>
              </a:r>
              <a:endParaRPr lang="nl-NL" sz="912" dirty="0">
                <a:latin typeface="Roboto Light" panose="02000000000000000000" pitchFamily="2" charset="0"/>
                <a:ea typeface="Roboto Light" panose="02000000000000000000" pitchFamily="2" charset="0"/>
                <a:cs typeface="Arial" panose="020B0604020202020204" pitchFamily="34" charset="0"/>
              </a:endParaRPr>
            </a:p>
          </p:txBody>
        </p:sp>
        <p:pic>
          <p:nvPicPr>
            <p:cNvPr id="12" name="Graphic 11" descr="Badge met effen opvulling">
              <a:extLst>
                <a:ext uri="{FF2B5EF4-FFF2-40B4-BE49-F238E27FC236}">
                  <a16:creationId xmlns:a16="http://schemas.microsoft.com/office/drawing/2014/main" id="{095217DB-0FE5-E32A-4CF9-2928FDA27AE1}"/>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196019" y="499225"/>
              <a:ext cx="914400" cy="914400"/>
            </a:xfrm>
            <a:prstGeom prst="rect">
              <a:avLst/>
            </a:prstGeom>
          </p:spPr>
        </p:pic>
      </p:grpSp>
      <p:grpSp>
        <p:nvGrpSpPr>
          <p:cNvPr id="13" name="Groep 12">
            <a:extLst>
              <a:ext uri="{FF2B5EF4-FFF2-40B4-BE49-F238E27FC236}">
                <a16:creationId xmlns:a16="http://schemas.microsoft.com/office/drawing/2014/main" id="{C9F942F7-9FE0-9E06-5D5E-0DD9E410FD9C}"/>
              </a:ext>
            </a:extLst>
          </p:cNvPr>
          <p:cNvGrpSpPr/>
          <p:nvPr/>
        </p:nvGrpSpPr>
        <p:grpSpPr>
          <a:xfrm>
            <a:off x="5213591" y="3415265"/>
            <a:ext cx="3035817" cy="1458577"/>
            <a:chOff x="5364088" y="3674173"/>
            <a:chExt cx="3747923" cy="1800714"/>
          </a:xfrm>
          <a:solidFill>
            <a:srgbClr val="958981"/>
          </a:solidFill>
          <a:effectLst>
            <a:outerShdw blurRad="50800" dist="38100" dir="2700000" algn="tl" rotWithShape="0">
              <a:prstClr val="black">
                <a:alpha val="40000"/>
              </a:prstClr>
            </a:outerShdw>
          </a:effectLst>
        </p:grpSpPr>
        <p:sp>
          <p:nvSpPr>
            <p:cNvPr id="14" name="Ovale toelichting 13">
              <a:extLst>
                <a:ext uri="{FF2B5EF4-FFF2-40B4-BE49-F238E27FC236}">
                  <a16:creationId xmlns:a16="http://schemas.microsoft.com/office/drawing/2014/main" id="{0432844D-7EAA-81F4-0554-6D90E0E3B7A7}"/>
                </a:ext>
              </a:extLst>
            </p:cNvPr>
            <p:cNvSpPr/>
            <p:nvPr/>
          </p:nvSpPr>
          <p:spPr>
            <a:xfrm>
              <a:off x="5364088" y="4105221"/>
              <a:ext cx="3666476" cy="1369666"/>
            </a:xfrm>
            <a:prstGeom prst="wedgeEllipseCallout">
              <a:avLst>
                <a:gd name="adj1" fmla="val -18195"/>
                <a:gd name="adj2" fmla="val -82140"/>
              </a:avLst>
            </a:prstGeom>
            <a:grpFill/>
            <a:ln>
              <a:noFill/>
            </a:ln>
            <a:effectLst/>
          </p:spPr>
          <p:style>
            <a:lnRef idx="1">
              <a:schemeClr val="accent1"/>
            </a:lnRef>
            <a:fillRef idx="3">
              <a:schemeClr val="accent1"/>
            </a:fillRef>
            <a:effectRef idx="2">
              <a:schemeClr val="accent1"/>
            </a:effectRef>
            <a:fontRef idx="minor">
              <a:schemeClr val="lt1"/>
            </a:fontRef>
          </p:style>
          <p:txBody>
            <a:bodyPr lIns="0" tIns="29160" rIns="0" bIns="29160"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Inschatten op basis</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van de uitkomst van IR x IBR, ná afronden stappen 1 en 2</a:t>
              </a:r>
            </a:p>
            <a:p>
              <a:pPr algn="ctr"/>
              <a:r>
                <a:rPr lang="nl-NL" sz="1260" dirty="0">
                  <a:latin typeface="Roboto Light" panose="02000000000000000000" pitchFamily="2" charset="0"/>
                  <a:ea typeface="Roboto Light" panose="02000000000000000000" pitchFamily="2" charset="0"/>
                  <a:cs typeface="Arial" panose="020B0604020202020204" pitchFamily="34" charset="0"/>
                </a:rPr>
                <a:t>Herijken na stap 4</a:t>
              </a:r>
            </a:p>
          </p:txBody>
        </p:sp>
        <p:pic>
          <p:nvPicPr>
            <p:cNvPr id="15" name="Graphic 14" descr="Badge 3 met effen opvulling">
              <a:extLst>
                <a:ext uri="{FF2B5EF4-FFF2-40B4-BE49-F238E27FC236}">
                  <a16:creationId xmlns:a16="http://schemas.microsoft.com/office/drawing/2014/main" id="{E22ADEEA-566C-C425-AEC4-7B384F701307}"/>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197611" y="3674173"/>
              <a:ext cx="914400" cy="914400"/>
            </a:xfrm>
            <a:prstGeom prst="rect">
              <a:avLst/>
            </a:prstGeom>
          </p:spPr>
        </p:pic>
      </p:grpSp>
      <p:grpSp>
        <p:nvGrpSpPr>
          <p:cNvPr id="16" name="Groep 15">
            <a:extLst>
              <a:ext uri="{FF2B5EF4-FFF2-40B4-BE49-F238E27FC236}">
                <a16:creationId xmlns:a16="http://schemas.microsoft.com/office/drawing/2014/main" id="{A41BD581-AA21-CB5B-4C8E-D8E533ABBAE0}"/>
              </a:ext>
            </a:extLst>
          </p:cNvPr>
          <p:cNvGrpSpPr/>
          <p:nvPr/>
        </p:nvGrpSpPr>
        <p:grpSpPr>
          <a:xfrm>
            <a:off x="3265331" y="3672005"/>
            <a:ext cx="1948262" cy="1302572"/>
            <a:chOff x="2958827" y="3991134"/>
            <a:chExt cx="2405261" cy="1608113"/>
          </a:xfrm>
          <a:effectLst>
            <a:outerShdw blurRad="50800" dist="38100" dir="2700000" algn="tl" rotWithShape="0">
              <a:prstClr val="black">
                <a:alpha val="40000"/>
              </a:prstClr>
            </a:outerShdw>
          </a:effectLst>
        </p:grpSpPr>
        <p:sp>
          <p:nvSpPr>
            <p:cNvPr id="17" name="Ovale toelichting 16">
              <a:extLst>
                <a:ext uri="{FF2B5EF4-FFF2-40B4-BE49-F238E27FC236}">
                  <a16:creationId xmlns:a16="http://schemas.microsoft.com/office/drawing/2014/main" id="{55350364-AFD2-2FC8-C0E8-D82BC62CF824}"/>
                </a:ext>
              </a:extLst>
            </p:cNvPr>
            <p:cNvSpPr/>
            <p:nvPr/>
          </p:nvSpPr>
          <p:spPr>
            <a:xfrm>
              <a:off x="2958827" y="3991134"/>
              <a:ext cx="2303784" cy="1092510"/>
            </a:xfrm>
            <a:prstGeom prst="wedgeEllipseCallout">
              <a:avLst>
                <a:gd name="adj1" fmla="val 41880"/>
                <a:gd name="adj2" fmla="val -74313"/>
              </a:avLst>
            </a:prstGeom>
            <a:solidFill>
              <a:srgbClr val="CBC4BD"/>
            </a:solidFill>
            <a:ln>
              <a:noFill/>
            </a:ln>
            <a:effectLst/>
          </p:spPr>
          <p:style>
            <a:lnRef idx="1">
              <a:schemeClr val="accent1"/>
            </a:lnRef>
            <a:fillRef idx="3">
              <a:schemeClr val="accent1"/>
            </a:fillRef>
            <a:effectRef idx="2">
              <a:schemeClr val="accent1"/>
            </a:effectRef>
            <a:fontRef idx="minor">
              <a:schemeClr val="lt1"/>
            </a:fontRef>
          </p:style>
          <p:txBody>
            <a:bodyPr lIns="0" rIns="0"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Zo nodig herijken na testen BMI en GITC</a:t>
              </a:r>
            </a:p>
          </p:txBody>
        </p:sp>
        <p:pic>
          <p:nvPicPr>
            <p:cNvPr id="18" name="Graphic 17" descr="Badge 4 met effen opvulling">
              <a:extLst>
                <a:ext uri="{FF2B5EF4-FFF2-40B4-BE49-F238E27FC236}">
                  <a16:creationId xmlns:a16="http://schemas.microsoft.com/office/drawing/2014/main" id="{CB6546D9-5D57-9481-C07B-6CA7E66DE2EC}"/>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449688" y="4684847"/>
              <a:ext cx="914400" cy="914400"/>
            </a:xfrm>
            <a:prstGeom prst="rect">
              <a:avLst/>
            </a:prstGeom>
          </p:spPr>
        </p:pic>
      </p:grpSp>
      <p:pic>
        <p:nvPicPr>
          <p:cNvPr id="19" name="Graphic 18" descr="Contour van gezicht met zonnebril met effen opvulling">
            <a:extLst>
              <a:ext uri="{FF2B5EF4-FFF2-40B4-BE49-F238E27FC236}">
                <a16:creationId xmlns:a16="http://schemas.microsoft.com/office/drawing/2014/main" id="{FCB42596-5A4A-6E64-519F-689AD441F155}"/>
              </a:ext>
            </a:extLst>
          </p:cNvPr>
          <p:cNvPicPr>
            <a:picLocks noChangeAspect="1"/>
          </p:cNvPicPr>
          <p:nvPr/>
        </p:nvPicPr>
        <p:blipFill>
          <a:blip r:embed="rId10" cstate="screen">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2747498" y="3923824"/>
            <a:ext cx="385484" cy="385484"/>
          </a:xfrm>
          <a:prstGeom prst="rect">
            <a:avLst/>
          </a:prstGeom>
        </p:spPr>
      </p:pic>
      <p:sp>
        <p:nvSpPr>
          <p:cNvPr id="20" name="Tijdelijke aanduiding voor tekst 2">
            <a:extLst>
              <a:ext uri="{FF2B5EF4-FFF2-40B4-BE49-F238E27FC236}">
                <a16:creationId xmlns:a16="http://schemas.microsoft.com/office/drawing/2014/main" id="{C539FF2C-EB8B-3551-B4F9-461363B7D7D8}"/>
              </a:ext>
            </a:extLst>
          </p:cNvPr>
          <p:cNvSpPr txBox="1">
            <a:spLocks/>
          </p:cNvSpPr>
          <p:nvPr/>
        </p:nvSpPr>
        <p:spPr>
          <a:xfrm>
            <a:off x="1022634" y="2015885"/>
            <a:ext cx="6911309" cy="3815877"/>
          </a:xfrm>
          <a:prstGeom prst="rect">
            <a:avLst/>
          </a:prstGeom>
        </p:spPr>
        <p:txBody>
          <a:bodyPr/>
          <a:lstStyle>
            <a:lvl1pPr marL="342900" indent="-342900" algn="l" rtl="0" eaLnBrk="1" fontAlgn="base" hangingPunct="1">
              <a:spcBef>
                <a:spcPct val="20000"/>
              </a:spcBef>
              <a:spcAft>
                <a:spcPct val="0"/>
              </a:spcAft>
              <a:buClr>
                <a:srgbClr val="951B81"/>
              </a:buClr>
              <a:buFont typeface="Wingdings" charset="0"/>
              <a:buChar char="§"/>
              <a:defRPr sz="23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Clr>
                <a:schemeClr val="tx1"/>
              </a:buClr>
              <a:buFont typeface="Arial" charset="0"/>
              <a:buChar char="-"/>
              <a:defRPr sz="2000">
                <a:solidFill>
                  <a:schemeClr val="tx1"/>
                </a:solidFill>
                <a:latin typeface="+mn-lt"/>
                <a:ea typeface="ＭＳ Ｐゴシック" charset="0"/>
              </a:defRPr>
            </a:lvl2pPr>
            <a:lvl3pPr marL="1143000" indent="-228600" algn="l" rtl="0" eaLnBrk="1" fontAlgn="base" hangingPunct="1">
              <a:spcBef>
                <a:spcPct val="20000"/>
              </a:spcBef>
              <a:spcAft>
                <a:spcPct val="0"/>
              </a:spcAft>
              <a:buClr>
                <a:schemeClr val="tx1"/>
              </a:buClr>
              <a:buChar char="•"/>
              <a:defRPr>
                <a:solidFill>
                  <a:schemeClr val="tx1"/>
                </a:solidFill>
                <a:latin typeface="+mn-lt"/>
                <a:ea typeface="ＭＳ Ｐゴシック" charset="0"/>
              </a:defRPr>
            </a:lvl3pPr>
            <a:lvl4pPr marL="1600200" indent="-228600" algn="l" rtl="0" eaLnBrk="1" fontAlgn="base" hangingPunct="1">
              <a:spcBef>
                <a:spcPct val="20000"/>
              </a:spcBef>
              <a:spcAft>
                <a:spcPct val="0"/>
              </a:spcAft>
              <a:buClr>
                <a:schemeClr val="tx1"/>
              </a:buClr>
              <a:buFont typeface="Arial" charset="0"/>
              <a:buChar char="-"/>
              <a:defRPr sz="1600">
                <a:solidFill>
                  <a:schemeClr val="tx1"/>
                </a:solidFill>
                <a:latin typeface="+mn-lt"/>
                <a:ea typeface="ＭＳ Ｐゴシック" charset="0"/>
              </a:defRPr>
            </a:lvl4pPr>
            <a:lvl5pPr marL="2057400" indent="-228600" algn="l" rtl="0" eaLnBrk="1" fontAlgn="base" hangingPunct="1">
              <a:spcBef>
                <a:spcPct val="20000"/>
              </a:spcBef>
              <a:spcAft>
                <a:spcPct val="0"/>
              </a:spcAft>
              <a:buClr>
                <a:schemeClr val="tx1"/>
              </a:buClr>
              <a:buFont typeface="Arial" charset="0"/>
              <a:buChar char="»"/>
              <a:defRPr sz="1600">
                <a:solidFill>
                  <a:schemeClr val="tx1"/>
                </a:solidFill>
                <a:latin typeface="+mn-lt"/>
                <a:ea typeface="ＭＳ Ｐゴシック" charset="0"/>
              </a:defRPr>
            </a:lvl5pPr>
            <a:lvl6pPr marL="2514600" indent="-228600" algn="l" rtl="0" eaLnBrk="1" fontAlgn="base" hangingPunct="1">
              <a:spcBef>
                <a:spcPct val="20000"/>
              </a:spcBef>
              <a:spcAft>
                <a:spcPct val="0"/>
              </a:spcAft>
              <a:buClr>
                <a:srgbClr val="993366"/>
              </a:buClr>
              <a:buFont typeface="Wingdings" pitchFamily="2" charset="2"/>
              <a:buChar char="§"/>
              <a:defRPr sz="2000">
                <a:solidFill>
                  <a:schemeClr val="tx1"/>
                </a:solidFill>
                <a:latin typeface="+mn-lt"/>
              </a:defRPr>
            </a:lvl6pPr>
            <a:lvl7pPr marL="2971800" indent="-228600" algn="l" rtl="0" eaLnBrk="1" fontAlgn="base" hangingPunct="1">
              <a:spcBef>
                <a:spcPct val="20000"/>
              </a:spcBef>
              <a:spcAft>
                <a:spcPct val="0"/>
              </a:spcAft>
              <a:buClr>
                <a:srgbClr val="993366"/>
              </a:buClr>
              <a:buFont typeface="Wingdings" pitchFamily="2" charset="2"/>
              <a:buChar char="§"/>
              <a:defRPr sz="2000">
                <a:solidFill>
                  <a:schemeClr val="tx1"/>
                </a:solidFill>
                <a:latin typeface="+mn-lt"/>
              </a:defRPr>
            </a:lvl7pPr>
            <a:lvl8pPr marL="3429000" indent="-228600" algn="l" rtl="0" eaLnBrk="1" fontAlgn="base" hangingPunct="1">
              <a:spcBef>
                <a:spcPct val="20000"/>
              </a:spcBef>
              <a:spcAft>
                <a:spcPct val="0"/>
              </a:spcAft>
              <a:buClr>
                <a:srgbClr val="993366"/>
              </a:buClr>
              <a:buFont typeface="Wingdings" pitchFamily="2" charset="2"/>
              <a:buChar char="§"/>
              <a:defRPr sz="2000">
                <a:solidFill>
                  <a:schemeClr val="tx1"/>
                </a:solidFill>
                <a:latin typeface="+mn-lt"/>
              </a:defRPr>
            </a:lvl8pPr>
            <a:lvl9pPr marL="3886200" indent="-228600" algn="l" rtl="0" eaLnBrk="1" fontAlgn="base" hangingPunct="1">
              <a:spcBef>
                <a:spcPct val="20000"/>
              </a:spcBef>
              <a:spcAft>
                <a:spcPct val="0"/>
              </a:spcAft>
              <a:buClr>
                <a:srgbClr val="993366"/>
              </a:buClr>
              <a:buFont typeface="Wingdings" pitchFamily="2" charset="2"/>
              <a:buChar char="§"/>
              <a:defRPr sz="2000">
                <a:solidFill>
                  <a:schemeClr val="tx1"/>
                </a:solidFill>
                <a:latin typeface="+mn-lt"/>
              </a:defRPr>
            </a:lvl9pPr>
          </a:lstStyle>
          <a:p>
            <a:pPr marL="0" indent="0" algn="ctr">
              <a:buNone/>
            </a:pPr>
            <a:endParaRPr lang="nl-NL" sz="2268" b="1" dirty="0">
              <a:solidFill>
                <a:schemeClr val="tx1">
                  <a:lumMod val="50000"/>
                  <a:lumOff val="50000"/>
                </a:schemeClr>
              </a:solidFill>
            </a:endParaRPr>
          </a:p>
          <a:p>
            <a:pPr marL="0" indent="0" algn="ctr">
              <a:buNone/>
            </a:pPr>
            <a:endParaRPr lang="nl-NL" sz="2916" b="1" dirty="0">
              <a:solidFill>
                <a:schemeClr val="tx1">
                  <a:lumMod val="50000"/>
                  <a:lumOff val="50000"/>
                </a:schemeClr>
              </a:solidFill>
            </a:endParaRPr>
          </a:p>
          <a:p>
            <a:pPr marL="0" indent="0" algn="ctr">
              <a:buNone/>
            </a:pPr>
            <a:r>
              <a:rPr lang="nl-NL" sz="3240" dirty="0">
                <a:solidFill>
                  <a:srgbClr val="2A3C49"/>
                </a:solidFill>
                <a:latin typeface="Roboto" panose="02000000000000000000" pitchFamily="2" charset="0"/>
                <a:ea typeface="Roboto" panose="02000000000000000000" pitchFamily="2" charset="0"/>
                <a:cs typeface="Arial" panose="020B0604020202020204" pitchFamily="34" charset="0"/>
              </a:rPr>
              <a:t>ACR = IR x IBR x DR</a:t>
            </a:r>
          </a:p>
          <a:p>
            <a:endParaRPr lang="nl-NL" sz="1863" dirty="0">
              <a:solidFill>
                <a:schemeClr val="tx1">
                  <a:lumMod val="50000"/>
                  <a:lumOff val="50000"/>
                </a:schemeClr>
              </a:solidFill>
            </a:endParaRPr>
          </a:p>
        </p:txBody>
      </p:sp>
    </p:spTree>
    <p:extLst>
      <p:ext uri="{BB962C8B-B14F-4D97-AF65-F5344CB8AC3E}">
        <p14:creationId xmlns:p14="http://schemas.microsoft.com/office/powerpoint/2010/main" val="287744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0">
                                            <p:txEl>
                                              <p:pRg st="2" end="2"/>
                                            </p:txEl>
                                          </p:spTgt>
                                        </p:tgtEl>
                                        <p:attrNameLst>
                                          <p:attrName>style.visibility</p:attrName>
                                        </p:attrNameLst>
                                      </p:cBhvr>
                                      <p:to>
                                        <p:strVal val="visible"/>
                                      </p:to>
                                    </p:set>
                                    <p:animEffect transition="in" filter="dissolve">
                                      <p:cBhvr>
                                        <p:cTn id="7" dur="500"/>
                                        <p:tgtEl>
                                          <p:spTgt spid="20">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dissolv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dissolve">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dissolve">
                                      <p:cBhvr>
                                        <p:cTn id="27" dur="500"/>
                                        <p:tgtEl>
                                          <p:spTgt spid="13"/>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A47D65-5412-B881-C8A5-D9B431F6BC82}"/>
              </a:ext>
            </a:extLst>
          </p:cNvPr>
          <p:cNvSpPr>
            <a:spLocks noGrp="1"/>
          </p:cNvSpPr>
          <p:nvPr>
            <p:ph type="title"/>
          </p:nvPr>
        </p:nvSpPr>
        <p:spPr/>
        <p:txBody>
          <a:bodyPr/>
          <a:lstStyle/>
          <a:p>
            <a:r>
              <a:rPr lang="nl-NL" dirty="0"/>
              <a:t>De 3 sporen van S315 samengevat</a:t>
            </a:r>
          </a:p>
        </p:txBody>
      </p:sp>
      <p:sp>
        <p:nvSpPr>
          <p:cNvPr id="4" name="Tijdelijke aanduiding voor datum 3">
            <a:extLst>
              <a:ext uri="{FF2B5EF4-FFF2-40B4-BE49-F238E27FC236}">
                <a16:creationId xmlns:a16="http://schemas.microsoft.com/office/drawing/2014/main" id="{CE997442-C31F-3082-F1C4-5172F04073C0}"/>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52A29752-5B68-4E43-A803-D3CB6CC1E689}"/>
              </a:ext>
            </a:extLst>
          </p:cNvPr>
          <p:cNvSpPr>
            <a:spLocks noGrp="1"/>
          </p:cNvSpPr>
          <p:nvPr>
            <p:ph type="sldNum" sz="quarter" idx="12"/>
          </p:nvPr>
        </p:nvSpPr>
        <p:spPr/>
        <p:txBody>
          <a:bodyPr/>
          <a:lstStyle/>
          <a:p>
            <a:fld id="{EE354322-214A-47FA-ACD5-295506F60FF9}" type="slidenum">
              <a:rPr lang="nl-NL" smtClean="0"/>
              <a:t>50</a:t>
            </a:fld>
            <a:endParaRPr lang="nl-NL"/>
          </a:p>
        </p:txBody>
      </p:sp>
      <p:grpSp>
        <p:nvGrpSpPr>
          <p:cNvPr id="7" name="Groep 6">
            <a:extLst>
              <a:ext uri="{FF2B5EF4-FFF2-40B4-BE49-F238E27FC236}">
                <a16:creationId xmlns:a16="http://schemas.microsoft.com/office/drawing/2014/main" id="{F8CF6E8A-CB6D-4743-0464-2630B5594976}"/>
              </a:ext>
            </a:extLst>
          </p:cNvPr>
          <p:cNvGrpSpPr/>
          <p:nvPr/>
        </p:nvGrpSpPr>
        <p:grpSpPr>
          <a:xfrm>
            <a:off x="837444" y="1241154"/>
            <a:ext cx="7469111" cy="3348000"/>
            <a:chOff x="1582415" y="599755"/>
            <a:chExt cx="7469111" cy="3343042"/>
          </a:xfrm>
        </p:grpSpPr>
        <p:cxnSp>
          <p:nvCxnSpPr>
            <p:cNvPr id="9" name="Gebogen verbindingslijn 8">
              <a:extLst>
                <a:ext uri="{FF2B5EF4-FFF2-40B4-BE49-F238E27FC236}">
                  <a16:creationId xmlns:a16="http://schemas.microsoft.com/office/drawing/2014/main" id="{2E34D3B2-FF87-75CD-2EF3-1A31A45CEEEF}"/>
                </a:ext>
              </a:extLst>
            </p:cNvPr>
            <p:cNvCxnSpPr>
              <a:cxnSpLocks/>
            </p:cNvCxnSpPr>
            <p:nvPr/>
          </p:nvCxnSpPr>
          <p:spPr>
            <a:xfrm rot="16200000" flipH="1">
              <a:off x="2947171" y="2355271"/>
              <a:ext cx="548064" cy="1215018"/>
            </a:xfrm>
            <a:prstGeom prst="bentConnector4">
              <a:avLst>
                <a:gd name="adj1" fmla="val 101625"/>
                <a:gd name="adj2" fmla="val 118759"/>
              </a:avLst>
            </a:prstGeom>
            <a:ln w="28575">
              <a:solidFill>
                <a:srgbClr val="57BDBD"/>
              </a:solidFill>
            </a:ln>
          </p:spPr>
          <p:style>
            <a:lnRef idx="1">
              <a:schemeClr val="accent1"/>
            </a:lnRef>
            <a:fillRef idx="0">
              <a:schemeClr val="accent1"/>
            </a:fillRef>
            <a:effectRef idx="0">
              <a:schemeClr val="accent1"/>
            </a:effectRef>
            <a:fontRef idx="minor">
              <a:schemeClr val="tx1"/>
            </a:fontRef>
          </p:style>
        </p:cxnSp>
        <p:sp>
          <p:nvSpPr>
            <p:cNvPr id="10" name="Rechthoek 9">
              <a:extLst>
                <a:ext uri="{FF2B5EF4-FFF2-40B4-BE49-F238E27FC236}">
                  <a16:creationId xmlns:a16="http://schemas.microsoft.com/office/drawing/2014/main" id="{36D6DD96-9FE8-4552-15AE-7ADDCDDBE8EF}"/>
                </a:ext>
              </a:extLst>
            </p:cNvPr>
            <p:cNvSpPr/>
            <p:nvPr/>
          </p:nvSpPr>
          <p:spPr>
            <a:xfrm>
              <a:off x="3777521" y="1262920"/>
              <a:ext cx="3096000" cy="82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Roboto" panose="02000000000000000000" pitchFamily="2" charset="0"/>
                  <a:ea typeface="Roboto" panose="02000000000000000000" pitchFamily="2" charset="0"/>
                </a:rPr>
                <a:t>Verkrijgen van inzicht in begrip van de entiteit en zijn omgeving en identificeren van (materiële en) significante transactiestromen, rekeningsaldi en toelichtingen</a:t>
              </a:r>
            </a:p>
          </p:txBody>
        </p:sp>
        <p:grpSp>
          <p:nvGrpSpPr>
            <p:cNvPr id="11" name="Groep 10">
              <a:extLst>
                <a:ext uri="{FF2B5EF4-FFF2-40B4-BE49-F238E27FC236}">
                  <a16:creationId xmlns:a16="http://schemas.microsoft.com/office/drawing/2014/main" id="{21A5045E-50BE-9FC1-F211-F725BF7F658A}"/>
                </a:ext>
              </a:extLst>
            </p:cNvPr>
            <p:cNvGrpSpPr/>
            <p:nvPr/>
          </p:nvGrpSpPr>
          <p:grpSpPr>
            <a:xfrm>
              <a:off x="5093304" y="599755"/>
              <a:ext cx="540000" cy="778043"/>
              <a:chOff x="5048754" y="555369"/>
              <a:chExt cx="540000" cy="778043"/>
            </a:xfrm>
          </p:grpSpPr>
          <p:sp>
            <p:nvSpPr>
              <p:cNvPr id="30" name="Ovaal 29">
                <a:extLst>
                  <a:ext uri="{FF2B5EF4-FFF2-40B4-BE49-F238E27FC236}">
                    <a16:creationId xmlns:a16="http://schemas.microsoft.com/office/drawing/2014/main" id="{FC003437-7D2A-800B-E776-21BBDF61F1E7}"/>
                  </a:ext>
                </a:extLst>
              </p:cNvPr>
              <p:cNvSpPr/>
              <p:nvPr/>
            </p:nvSpPr>
            <p:spPr>
              <a:xfrm>
                <a:off x="5095701" y="555369"/>
                <a:ext cx="446105" cy="44610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Roboto" panose="02000000000000000000" pitchFamily="2" charset="0"/>
                    <a:ea typeface="Roboto" panose="02000000000000000000" pitchFamily="2" charset="0"/>
                  </a:rPr>
                  <a:t>1</a:t>
                </a:r>
              </a:p>
            </p:txBody>
          </p:sp>
          <p:pic>
            <p:nvPicPr>
              <p:cNvPr id="31" name="Graphic 30" descr="Treinsporen met effen opvulling">
                <a:extLst>
                  <a:ext uri="{FF2B5EF4-FFF2-40B4-BE49-F238E27FC236}">
                    <a16:creationId xmlns:a16="http://schemas.microsoft.com/office/drawing/2014/main" id="{D878AC4A-02F4-4833-6C98-54DFFACCF048}"/>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048754" y="793412"/>
                <a:ext cx="540000" cy="540000"/>
              </a:xfrm>
              <a:prstGeom prst="rect">
                <a:avLst/>
              </a:prstGeom>
            </p:spPr>
          </p:pic>
        </p:grpSp>
        <p:sp>
          <p:nvSpPr>
            <p:cNvPr id="12" name="Rechthoek 11">
              <a:extLst>
                <a:ext uri="{FF2B5EF4-FFF2-40B4-BE49-F238E27FC236}">
                  <a16:creationId xmlns:a16="http://schemas.microsoft.com/office/drawing/2014/main" id="{481D46F1-3180-ED6A-2B28-21DFD29EC12A}"/>
                </a:ext>
              </a:extLst>
            </p:cNvPr>
            <p:cNvSpPr/>
            <p:nvPr/>
          </p:nvSpPr>
          <p:spPr>
            <a:xfrm>
              <a:off x="7071526" y="1689108"/>
              <a:ext cx="1980000" cy="100865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Roboto" panose="02000000000000000000" pitchFamily="2" charset="0"/>
                  <a:ea typeface="Roboto" panose="02000000000000000000" pitchFamily="2" charset="0"/>
                </a:rPr>
                <a:t>Evalueren van de relevante interne beheersing en identificeren en inschatten van interne beheersingsrisico’s</a:t>
              </a:r>
            </a:p>
          </p:txBody>
        </p:sp>
        <p:sp>
          <p:nvSpPr>
            <p:cNvPr id="13" name="Rechthoek 12">
              <a:extLst>
                <a:ext uri="{FF2B5EF4-FFF2-40B4-BE49-F238E27FC236}">
                  <a16:creationId xmlns:a16="http://schemas.microsoft.com/office/drawing/2014/main" id="{20713668-281D-30D9-4187-71BB4DE2BBD6}"/>
                </a:ext>
              </a:extLst>
            </p:cNvPr>
            <p:cNvSpPr/>
            <p:nvPr/>
          </p:nvSpPr>
          <p:spPr>
            <a:xfrm>
              <a:off x="1582415" y="1689108"/>
              <a:ext cx="1980000" cy="1008656"/>
            </a:xfrm>
            <a:prstGeom prst="rect">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Roboto" panose="02000000000000000000" pitchFamily="2" charset="0"/>
                  <a:ea typeface="Roboto" panose="02000000000000000000" pitchFamily="2" charset="0"/>
                </a:rPr>
                <a:t>Evalueren van inherente risicofactoren en Identificeren en inschatten van inherente risico’s</a:t>
              </a:r>
            </a:p>
          </p:txBody>
        </p:sp>
        <p:sp>
          <p:nvSpPr>
            <p:cNvPr id="14" name="Rechthoek 13">
              <a:extLst>
                <a:ext uri="{FF2B5EF4-FFF2-40B4-BE49-F238E27FC236}">
                  <a16:creationId xmlns:a16="http://schemas.microsoft.com/office/drawing/2014/main" id="{7786AB6D-8BC3-3946-052A-DBD215A7F96F}"/>
                </a:ext>
              </a:extLst>
            </p:cNvPr>
            <p:cNvSpPr/>
            <p:nvPr/>
          </p:nvSpPr>
          <p:spPr>
            <a:xfrm>
              <a:off x="3777521" y="2280028"/>
              <a:ext cx="3096000" cy="64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Roboto" panose="02000000000000000000" pitchFamily="2" charset="0"/>
                  <a:ea typeface="Roboto" panose="02000000000000000000" pitchFamily="2" charset="0"/>
                </a:rPr>
                <a:t>Verkrijgen van inzicht in het informatiesysteem, de communicatie en de relevante interne beheersing</a:t>
              </a:r>
            </a:p>
          </p:txBody>
        </p:sp>
        <p:sp>
          <p:nvSpPr>
            <p:cNvPr id="16" name="Driehoek 15">
              <a:extLst>
                <a:ext uri="{FF2B5EF4-FFF2-40B4-BE49-F238E27FC236}">
                  <a16:creationId xmlns:a16="http://schemas.microsoft.com/office/drawing/2014/main" id="{CA6F2421-24A0-F647-C1B7-34D91FB239E9}"/>
                </a:ext>
              </a:extLst>
            </p:cNvPr>
            <p:cNvSpPr/>
            <p:nvPr/>
          </p:nvSpPr>
          <p:spPr>
            <a:xfrm rot="5400000">
              <a:off x="6865347" y="1732620"/>
              <a:ext cx="216000" cy="2173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7" name="Groep 16">
              <a:extLst>
                <a:ext uri="{FF2B5EF4-FFF2-40B4-BE49-F238E27FC236}">
                  <a16:creationId xmlns:a16="http://schemas.microsoft.com/office/drawing/2014/main" id="{00AF4001-22AD-D1EC-2EA7-07D084B97C91}"/>
                </a:ext>
              </a:extLst>
            </p:cNvPr>
            <p:cNvGrpSpPr/>
            <p:nvPr/>
          </p:nvGrpSpPr>
          <p:grpSpPr>
            <a:xfrm>
              <a:off x="2343695" y="1023573"/>
              <a:ext cx="540000" cy="778043"/>
              <a:chOff x="2446740" y="956118"/>
              <a:chExt cx="540000" cy="778043"/>
            </a:xfrm>
          </p:grpSpPr>
          <p:sp>
            <p:nvSpPr>
              <p:cNvPr id="28" name="Ovaal 27">
                <a:extLst>
                  <a:ext uri="{FF2B5EF4-FFF2-40B4-BE49-F238E27FC236}">
                    <a16:creationId xmlns:a16="http://schemas.microsoft.com/office/drawing/2014/main" id="{D4A73BB8-5748-B40A-1B98-D39E2A3D1A13}"/>
                  </a:ext>
                </a:extLst>
              </p:cNvPr>
              <p:cNvSpPr/>
              <p:nvPr/>
            </p:nvSpPr>
            <p:spPr>
              <a:xfrm>
                <a:off x="2493687" y="956118"/>
                <a:ext cx="446105" cy="446105"/>
              </a:xfrm>
              <a:prstGeom prst="ellipse">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Roboto" panose="02000000000000000000" pitchFamily="2" charset="0"/>
                    <a:ea typeface="Roboto" panose="02000000000000000000" pitchFamily="2" charset="0"/>
                  </a:rPr>
                  <a:t>2</a:t>
                </a:r>
              </a:p>
            </p:txBody>
          </p:sp>
          <p:pic>
            <p:nvPicPr>
              <p:cNvPr id="29" name="Graphic 28" descr="Treinsporen met effen opvulling">
                <a:extLst>
                  <a:ext uri="{FF2B5EF4-FFF2-40B4-BE49-F238E27FC236}">
                    <a16:creationId xmlns:a16="http://schemas.microsoft.com/office/drawing/2014/main" id="{8773913C-D7B7-1C49-0D6B-682414FF3ECF}"/>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2446740" y="1194161"/>
                <a:ext cx="540000" cy="540000"/>
              </a:xfrm>
              <a:prstGeom prst="rect">
                <a:avLst/>
              </a:prstGeom>
            </p:spPr>
          </p:pic>
        </p:grpSp>
        <p:grpSp>
          <p:nvGrpSpPr>
            <p:cNvPr id="18" name="Groep 17">
              <a:extLst>
                <a:ext uri="{FF2B5EF4-FFF2-40B4-BE49-F238E27FC236}">
                  <a16:creationId xmlns:a16="http://schemas.microsoft.com/office/drawing/2014/main" id="{25778608-6DD6-D8CC-30BF-2C8F0F19900E}"/>
                </a:ext>
              </a:extLst>
            </p:cNvPr>
            <p:cNvGrpSpPr/>
            <p:nvPr/>
          </p:nvGrpSpPr>
          <p:grpSpPr>
            <a:xfrm>
              <a:off x="7795966" y="1023107"/>
              <a:ext cx="540000" cy="778043"/>
              <a:chOff x="7696404" y="956118"/>
              <a:chExt cx="540000" cy="778043"/>
            </a:xfrm>
          </p:grpSpPr>
          <p:sp>
            <p:nvSpPr>
              <p:cNvPr id="26" name="Ovaal 25">
                <a:extLst>
                  <a:ext uri="{FF2B5EF4-FFF2-40B4-BE49-F238E27FC236}">
                    <a16:creationId xmlns:a16="http://schemas.microsoft.com/office/drawing/2014/main" id="{7286689B-30EC-E9AC-19AC-2C3DADB82808}"/>
                  </a:ext>
                </a:extLst>
              </p:cNvPr>
              <p:cNvSpPr/>
              <p:nvPr/>
            </p:nvSpPr>
            <p:spPr>
              <a:xfrm>
                <a:off x="7743351" y="956118"/>
                <a:ext cx="446105" cy="446105"/>
              </a:xfrm>
              <a:prstGeom prst="ellips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dirty="0">
                    <a:latin typeface="Roboto" panose="02000000000000000000" pitchFamily="2" charset="0"/>
                    <a:ea typeface="Roboto" panose="02000000000000000000" pitchFamily="2" charset="0"/>
                  </a:rPr>
                  <a:t>3</a:t>
                </a:r>
              </a:p>
            </p:txBody>
          </p:sp>
          <p:pic>
            <p:nvPicPr>
              <p:cNvPr id="27" name="Graphic 26" descr="Treinsporen met effen opvulling">
                <a:extLst>
                  <a:ext uri="{FF2B5EF4-FFF2-40B4-BE49-F238E27FC236}">
                    <a16:creationId xmlns:a16="http://schemas.microsoft.com/office/drawing/2014/main" id="{E4E08E1E-6C38-4734-7C08-1AA81490EBE0}"/>
                  </a:ext>
                </a:extLst>
              </p:cNvPr>
              <p:cNvPicPr>
                <a:picLocks noChangeAspect="1"/>
              </p:cNvPicPr>
              <p:nvPr/>
            </p:nvPicPr>
            <p:blipFill>
              <a:blip r:embed="rId3" cstate="screen">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696404" y="1194161"/>
                <a:ext cx="540000" cy="540000"/>
              </a:xfrm>
              <a:prstGeom prst="rect">
                <a:avLst/>
              </a:prstGeom>
            </p:spPr>
          </p:pic>
        </p:grpSp>
        <p:sp>
          <p:nvSpPr>
            <p:cNvPr id="19" name="Driehoek 18">
              <a:extLst>
                <a:ext uri="{FF2B5EF4-FFF2-40B4-BE49-F238E27FC236}">
                  <a16:creationId xmlns:a16="http://schemas.microsoft.com/office/drawing/2014/main" id="{8AC1B23B-ACDB-9148-2D56-2D3248382044}"/>
                </a:ext>
              </a:extLst>
            </p:cNvPr>
            <p:cNvSpPr/>
            <p:nvPr/>
          </p:nvSpPr>
          <p:spPr>
            <a:xfrm rot="10800000">
              <a:off x="5260573" y="2084757"/>
              <a:ext cx="216000" cy="2173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20" name="Driehoek 19">
              <a:extLst>
                <a:ext uri="{FF2B5EF4-FFF2-40B4-BE49-F238E27FC236}">
                  <a16:creationId xmlns:a16="http://schemas.microsoft.com/office/drawing/2014/main" id="{C419CA9F-D677-84C5-25BD-45DC19762335}"/>
                </a:ext>
              </a:extLst>
            </p:cNvPr>
            <p:cNvSpPr/>
            <p:nvPr/>
          </p:nvSpPr>
          <p:spPr>
            <a:xfrm rot="16200000">
              <a:off x="3563585" y="1726371"/>
              <a:ext cx="216000" cy="217358"/>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1" name="Driehoek 20">
              <a:extLst>
                <a:ext uri="{FF2B5EF4-FFF2-40B4-BE49-F238E27FC236}">
                  <a16:creationId xmlns:a16="http://schemas.microsoft.com/office/drawing/2014/main" id="{D88A2299-F795-AFEC-82A9-F632F5677F4B}"/>
                </a:ext>
              </a:extLst>
            </p:cNvPr>
            <p:cNvSpPr/>
            <p:nvPr/>
          </p:nvSpPr>
          <p:spPr>
            <a:xfrm rot="5400000">
              <a:off x="3555764" y="2300041"/>
              <a:ext cx="216000" cy="217358"/>
            </a:xfrm>
            <a:prstGeom prst="triangle">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Driehoek 21">
              <a:extLst>
                <a:ext uri="{FF2B5EF4-FFF2-40B4-BE49-F238E27FC236}">
                  <a16:creationId xmlns:a16="http://schemas.microsoft.com/office/drawing/2014/main" id="{C97E936E-161C-1EF1-C00D-95989A8F27A3}"/>
                </a:ext>
              </a:extLst>
            </p:cNvPr>
            <p:cNvSpPr/>
            <p:nvPr/>
          </p:nvSpPr>
          <p:spPr>
            <a:xfrm rot="16200000">
              <a:off x="6871783" y="2300041"/>
              <a:ext cx="216000" cy="2173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3" name="Driehoek 22">
              <a:extLst>
                <a:ext uri="{FF2B5EF4-FFF2-40B4-BE49-F238E27FC236}">
                  <a16:creationId xmlns:a16="http://schemas.microsoft.com/office/drawing/2014/main" id="{974128A6-4FFB-7C91-C9D6-735912B00608}"/>
                </a:ext>
              </a:extLst>
            </p:cNvPr>
            <p:cNvSpPr/>
            <p:nvPr/>
          </p:nvSpPr>
          <p:spPr>
            <a:xfrm rot="16200000">
              <a:off x="6856793" y="3136915"/>
              <a:ext cx="216000" cy="217358"/>
            </a:xfrm>
            <a:prstGeom prst="triangle">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4" name="Driehoek 23">
              <a:extLst>
                <a:ext uri="{FF2B5EF4-FFF2-40B4-BE49-F238E27FC236}">
                  <a16:creationId xmlns:a16="http://schemas.microsoft.com/office/drawing/2014/main" id="{D33AD5CA-E362-D5E3-AF58-5B986FA69359}"/>
                </a:ext>
              </a:extLst>
            </p:cNvPr>
            <p:cNvSpPr/>
            <p:nvPr/>
          </p:nvSpPr>
          <p:spPr>
            <a:xfrm rot="5400000">
              <a:off x="3578249" y="3137149"/>
              <a:ext cx="216000" cy="217358"/>
            </a:xfrm>
            <a:prstGeom prst="triangle">
              <a:avLst/>
            </a:prstGeom>
            <a:solidFill>
              <a:srgbClr val="57BD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25" name="Gebogen verbindingslijn 24">
              <a:extLst>
                <a:ext uri="{FF2B5EF4-FFF2-40B4-BE49-F238E27FC236}">
                  <a16:creationId xmlns:a16="http://schemas.microsoft.com/office/drawing/2014/main" id="{2A277E59-FFFB-A5FF-E40C-2E6A31D64375}"/>
                </a:ext>
              </a:extLst>
            </p:cNvPr>
            <p:cNvCxnSpPr>
              <a:cxnSpLocks/>
            </p:cNvCxnSpPr>
            <p:nvPr/>
          </p:nvCxnSpPr>
          <p:spPr>
            <a:xfrm rot="5400000">
              <a:off x="7188764" y="2371088"/>
              <a:ext cx="555102" cy="1190422"/>
            </a:xfrm>
            <a:prstGeom prst="bentConnector2">
              <a:avLst/>
            </a:prstGeom>
            <a:ln w="28575">
              <a:solidFill>
                <a:srgbClr val="FFC000"/>
              </a:solidFill>
            </a:ln>
          </p:spPr>
          <p:style>
            <a:lnRef idx="1">
              <a:schemeClr val="accent1"/>
            </a:lnRef>
            <a:fillRef idx="0">
              <a:schemeClr val="accent1"/>
            </a:fillRef>
            <a:effectRef idx="0">
              <a:schemeClr val="accent1"/>
            </a:effectRef>
            <a:fontRef idx="minor">
              <a:schemeClr val="tx1"/>
            </a:fontRef>
          </p:style>
        </p:cxnSp>
        <p:sp>
          <p:nvSpPr>
            <p:cNvPr id="15" name="Rechthoek 14">
              <a:extLst>
                <a:ext uri="{FF2B5EF4-FFF2-40B4-BE49-F238E27FC236}">
                  <a16:creationId xmlns:a16="http://schemas.microsoft.com/office/drawing/2014/main" id="{C5434997-18FB-179F-7DE1-FEB1A254212F}"/>
                </a:ext>
              </a:extLst>
            </p:cNvPr>
            <p:cNvSpPr/>
            <p:nvPr/>
          </p:nvSpPr>
          <p:spPr>
            <a:xfrm>
              <a:off x="3776163" y="3114797"/>
              <a:ext cx="3096000" cy="82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100" dirty="0">
                  <a:latin typeface="Roboto" panose="02000000000000000000" pitchFamily="2" charset="0"/>
                  <a:ea typeface="Roboto" panose="02000000000000000000" pitchFamily="2" charset="0"/>
                </a:rPr>
                <a:t>Inschatten van (eventueel significante) risico’s op een afwijking van materieel belang en onderkennen voor welke risico’s gegevens-gerichte controles alleen niet toereikend zijn</a:t>
              </a:r>
              <a:r>
                <a:rPr lang="nl-NL" sz="1100" dirty="0">
                  <a:effectLst/>
                  <a:latin typeface="Roboto" panose="02000000000000000000" pitchFamily="2" charset="0"/>
                  <a:ea typeface="Roboto" panose="02000000000000000000" pitchFamily="2" charset="0"/>
                </a:rPr>
                <a:t> </a:t>
              </a:r>
              <a:endParaRPr lang="nl-NL" sz="1100" dirty="0">
                <a:latin typeface="Roboto" panose="02000000000000000000" pitchFamily="2" charset="0"/>
                <a:ea typeface="Roboto" panose="02000000000000000000" pitchFamily="2" charset="0"/>
              </a:endParaRPr>
            </a:p>
          </p:txBody>
        </p:sp>
      </p:grpSp>
      <p:sp>
        <p:nvSpPr>
          <p:cNvPr id="8" name="Driehoek 7">
            <a:extLst>
              <a:ext uri="{FF2B5EF4-FFF2-40B4-BE49-F238E27FC236}">
                <a16:creationId xmlns:a16="http://schemas.microsoft.com/office/drawing/2014/main" id="{0086CF2E-350B-9ED3-D05F-BC08F55F4167}"/>
              </a:ext>
            </a:extLst>
          </p:cNvPr>
          <p:cNvSpPr/>
          <p:nvPr/>
        </p:nvSpPr>
        <p:spPr>
          <a:xfrm rot="10800000">
            <a:off x="3822738" y="3547938"/>
            <a:ext cx="216000" cy="217680"/>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32" name="Driehoek 31">
            <a:extLst>
              <a:ext uri="{FF2B5EF4-FFF2-40B4-BE49-F238E27FC236}">
                <a16:creationId xmlns:a16="http://schemas.microsoft.com/office/drawing/2014/main" id="{A7C3CB53-E50B-6AE8-2C6F-06F036AACA8C}"/>
              </a:ext>
            </a:extLst>
          </p:cNvPr>
          <p:cNvSpPr/>
          <p:nvPr/>
        </p:nvSpPr>
        <p:spPr>
          <a:xfrm>
            <a:off x="5162256" y="3578206"/>
            <a:ext cx="216000" cy="217680"/>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Tree>
    <p:extLst>
      <p:ext uri="{BB962C8B-B14F-4D97-AF65-F5344CB8AC3E}">
        <p14:creationId xmlns:p14="http://schemas.microsoft.com/office/powerpoint/2010/main" val="5653990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094C7FC9-6036-ADF4-D43D-0CA905EE11AF}"/>
              </a:ext>
            </a:extLst>
          </p:cNvPr>
          <p:cNvSpPr>
            <a:spLocks noGrp="1"/>
          </p:cNvSpPr>
          <p:nvPr>
            <p:ph type="title"/>
          </p:nvPr>
        </p:nvSpPr>
        <p:spPr>
          <a:xfrm>
            <a:off x="628650" y="72139"/>
            <a:ext cx="7886700" cy="875879"/>
          </a:xfrm>
        </p:spPr>
        <p:txBody>
          <a:bodyPr/>
          <a:lstStyle/>
          <a:p>
            <a:endParaRPr lang="en-US"/>
          </a:p>
        </p:txBody>
      </p:sp>
      <p:pic>
        <p:nvPicPr>
          <p:cNvPr id="6" name="Tijdelijke aanduiding voor inhoud 5">
            <a:extLst>
              <a:ext uri="{FF2B5EF4-FFF2-40B4-BE49-F238E27FC236}">
                <a16:creationId xmlns:a16="http://schemas.microsoft.com/office/drawing/2014/main" id="{547DDDDC-8168-42B8-9F9E-767D0697395F}"/>
              </a:ext>
            </a:extLst>
          </p:cNvPr>
          <p:cNvPicPr>
            <a:picLocks noGrp="1" noChangeAspect="1"/>
          </p:cNvPicPr>
          <p:nvPr>
            <p:ph idx="1"/>
          </p:nvPr>
        </p:nvPicPr>
        <p:blipFill>
          <a:blip r:embed="rId3"/>
          <a:stretch>
            <a:fillRect/>
          </a:stretch>
        </p:blipFill>
        <p:spPr>
          <a:xfrm>
            <a:off x="1619672" y="972000"/>
            <a:ext cx="5766870" cy="3935889"/>
          </a:xfrm>
          <a:prstGeom prst="rect">
            <a:avLst/>
          </a:prstGeom>
          <a:noFill/>
        </p:spPr>
      </p:pic>
      <p:sp>
        <p:nvSpPr>
          <p:cNvPr id="4" name="Tijdelijke aanduiding voor datum 3"/>
          <p:cNvSpPr>
            <a:spLocks noGrp="1"/>
          </p:cNvSpPr>
          <p:nvPr>
            <p:ph type="dt" sz="half" idx="10"/>
          </p:nvPr>
        </p:nvSpPr>
        <p:spPr>
          <a:xfrm>
            <a:off x="645461" y="4827773"/>
            <a:ext cx="816909" cy="376239"/>
          </a:xfrm>
        </p:spPr>
        <p:txBody>
          <a:bodyPr anchor="ctr">
            <a:normAutofit/>
          </a:bodyPr>
          <a:lstStyle/>
          <a:p>
            <a:pPr>
              <a:spcAft>
                <a:spcPts val="600"/>
              </a:spcAft>
            </a:pPr>
            <a:r>
              <a:rPr lang="nl-NL"/>
              <a:t>4-11-2021</a:t>
            </a:r>
          </a:p>
        </p:txBody>
      </p:sp>
      <p:sp>
        <p:nvSpPr>
          <p:cNvPr id="5" name="Tijdelijke aanduiding voor dianummer 4"/>
          <p:cNvSpPr>
            <a:spLocks noGrp="1"/>
          </p:cNvSpPr>
          <p:nvPr>
            <p:ph type="sldNum" sz="quarter" idx="12"/>
          </p:nvPr>
        </p:nvSpPr>
        <p:spPr>
          <a:xfrm>
            <a:off x="7967382" y="4827774"/>
            <a:ext cx="547968" cy="376238"/>
          </a:xfrm>
        </p:spPr>
        <p:txBody>
          <a:bodyPr anchor="ctr">
            <a:normAutofit/>
          </a:bodyPr>
          <a:lstStyle/>
          <a:p>
            <a:pPr>
              <a:spcAft>
                <a:spcPts val="600"/>
              </a:spcAft>
            </a:pPr>
            <a:fld id="{EE354322-214A-47FA-ACD5-295506F60FF9}" type="slidenum">
              <a:rPr lang="nl-NL" smtClean="0"/>
              <a:pPr>
                <a:spcAft>
                  <a:spcPts val="600"/>
                </a:spcAft>
              </a:pPr>
              <a:t>51</a:t>
            </a:fld>
            <a:endParaRPr lang="nl-NL"/>
          </a:p>
        </p:txBody>
      </p:sp>
      <p:sp>
        <p:nvSpPr>
          <p:cNvPr id="2" name="Rechthoek 1">
            <a:extLst>
              <a:ext uri="{FF2B5EF4-FFF2-40B4-BE49-F238E27FC236}">
                <a16:creationId xmlns:a16="http://schemas.microsoft.com/office/drawing/2014/main" id="{8A64FFFB-7A4E-E143-45F1-7CA5D540506A}"/>
              </a:ext>
            </a:extLst>
          </p:cNvPr>
          <p:cNvSpPr/>
          <p:nvPr/>
        </p:nvSpPr>
        <p:spPr>
          <a:xfrm>
            <a:off x="0" y="972000"/>
            <a:ext cx="9144000" cy="3939575"/>
          </a:xfrm>
          <a:prstGeom prst="rect">
            <a:avLst/>
          </a:prstGeom>
          <a:gradFill flip="none" rotWithShape="1">
            <a:gsLst>
              <a:gs pos="0">
                <a:srgbClr val="FBFDFE"/>
              </a:gs>
              <a:gs pos="22000">
                <a:schemeClr val="bg1"/>
              </a:gs>
              <a:gs pos="44000">
                <a:schemeClr val="bg1">
                  <a:alpha val="0"/>
                  <a:lumMod val="100000"/>
                </a:schemeClr>
              </a:gs>
              <a:gs pos="52000">
                <a:schemeClr val="bg1">
                  <a:alpha val="3000"/>
                </a:schemeClr>
              </a:gs>
              <a:gs pos="74000">
                <a:srgbClr val="FFFFFF"/>
              </a:gs>
              <a:gs pos="100000">
                <a:schemeClr val="bg1"/>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Tree>
    <p:extLst>
      <p:ext uri="{BB962C8B-B14F-4D97-AF65-F5344CB8AC3E}">
        <p14:creationId xmlns:p14="http://schemas.microsoft.com/office/powerpoint/2010/main" val="230554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C7DBA-B5C9-2067-91B3-1E0F00ABCBC9}"/>
              </a:ext>
            </a:extLst>
          </p:cNvPr>
          <p:cNvSpPr>
            <a:spLocks noGrp="1"/>
          </p:cNvSpPr>
          <p:nvPr>
            <p:ph type="title"/>
          </p:nvPr>
        </p:nvSpPr>
        <p:spPr/>
        <p:txBody>
          <a:bodyPr/>
          <a:lstStyle/>
          <a:p>
            <a:r>
              <a:rPr lang="nl-NL" dirty="0"/>
              <a:t>Het accountantscontrole-risicomodel</a:t>
            </a:r>
          </a:p>
        </p:txBody>
      </p:sp>
      <p:sp>
        <p:nvSpPr>
          <p:cNvPr id="5" name="Tijdelijke aanduiding voor dianummer 4">
            <a:extLst>
              <a:ext uri="{FF2B5EF4-FFF2-40B4-BE49-F238E27FC236}">
                <a16:creationId xmlns:a16="http://schemas.microsoft.com/office/drawing/2014/main" id="{93D45D22-29B2-D633-54F2-5BF7B827B41B}"/>
              </a:ext>
            </a:extLst>
          </p:cNvPr>
          <p:cNvSpPr>
            <a:spLocks noGrp="1"/>
          </p:cNvSpPr>
          <p:nvPr>
            <p:ph type="sldNum" sz="quarter" idx="12"/>
          </p:nvPr>
        </p:nvSpPr>
        <p:spPr/>
        <p:txBody>
          <a:bodyPr/>
          <a:lstStyle/>
          <a:p>
            <a:fld id="{EE354322-214A-47FA-ACD5-295506F60FF9}" type="slidenum">
              <a:rPr lang="nl-NL" smtClean="0"/>
              <a:t>6</a:t>
            </a:fld>
            <a:endParaRPr lang="nl-NL"/>
          </a:p>
        </p:txBody>
      </p:sp>
      <p:sp>
        <p:nvSpPr>
          <p:cNvPr id="6" name="Rechthoek 5">
            <a:extLst>
              <a:ext uri="{FF2B5EF4-FFF2-40B4-BE49-F238E27FC236}">
                <a16:creationId xmlns:a16="http://schemas.microsoft.com/office/drawing/2014/main" id="{3BE5077E-0F6E-FAA5-45A8-97E6DDBD2DF1}"/>
              </a:ext>
            </a:extLst>
          </p:cNvPr>
          <p:cNvSpPr/>
          <p:nvPr/>
        </p:nvSpPr>
        <p:spPr>
          <a:xfrm>
            <a:off x="1475656" y="1340508"/>
            <a:ext cx="1166530" cy="874897"/>
          </a:xfrm>
          <a:prstGeom prst="rect">
            <a:avLst/>
          </a:prstGeom>
          <a:solidFill>
            <a:srgbClr val="5E6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Accountants-controlerisico</a:t>
            </a:r>
          </a:p>
        </p:txBody>
      </p:sp>
      <p:sp>
        <p:nvSpPr>
          <p:cNvPr id="7" name="Rechthoek 6">
            <a:extLst>
              <a:ext uri="{FF2B5EF4-FFF2-40B4-BE49-F238E27FC236}">
                <a16:creationId xmlns:a16="http://schemas.microsoft.com/office/drawing/2014/main" id="{B1533841-BDEF-B488-4CC8-521292890D56}"/>
              </a:ext>
            </a:extLst>
          </p:cNvPr>
          <p:cNvSpPr/>
          <p:nvPr/>
        </p:nvSpPr>
        <p:spPr>
          <a:xfrm>
            <a:off x="6286660" y="1340508"/>
            <a:ext cx="1166530" cy="874897"/>
          </a:xfrm>
          <a:prstGeom prst="rect">
            <a:avLst/>
          </a:prstGeom>
          <a:solidFill>
            <a:srgbClr val="958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Ontdekkings-risico</a:t>
            </a:r>
          </a:p>
        </p:txBody>
      </p:sp>
      <p:sp>
        <p:nvSpPr>
          <p:cNvPr id="8" name="Rechthoek 7">
            <a:extLst>
              <a:ext uri="{FF2B5EF4-FFF2-40B4-BE49-F238E27FC236}">
                <a16:creationId xmlns:a16="http://schemas.microsoft.com/office/drawing/2014/main" id="{651A4B99-9674-897F-3EA6-E442F72172EA}"/>
              </a:ext>
            </a:extLst>
          </p:cNvPr>
          <p:cNvSpPr/>
          <p:nvPr/>
        </p:nvSpPr>
        <p:spPr>
          <a:xfrm>
            <a:off x="3079325" y="1340508"/>
            <a:ext cx="1166530" cy="874897"/>
          </a:xfrm>
          <a:prstGeom prst="rect">
            <a:avLst/>
          </a:prstGeom>
          <a:solidFill>
            <a:srgbClr val="FFC802"/>
          </a:solidFill>
          <a:ln>
            <a:solidFill>
              <a:srgbClr val="F4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Inherent risico</a:t>
            </a:r>
          </a:p>
        </p:txBody>
      </p:sp>
      <p:sp>
        <p:nvSpPr>
          <p:cNvPr id="9" name="Rechthoek 8">
            <a:extLst>
              <a:ext uri="{FF2B5EF4-FFF2-40B4-BE49-F238E27FC236}">
                <a16:creationId xmlns:a16="http://schemas.microsoft.com/office/drawing/2014/main" id="{DE865993-5662-315D-A265-AD32A09E58DA}"/>
              </a:ext>
            </a:extLst>
          </p:cNvPr>
          <p:cNvSpPr/>
          <p:nvPr/>
        </p:nvSpPr>
        <p:spPr>
          <a:xfrm>
            <a:off x="4682993" y="1340508"/>
            <a:ext cx="1166530" cy="874897"/>
          </a:xfrm>
          <a:prstGeom prst="rect">
            <a:avLst/>
          </a:prstGeom>
          <a:solidFill>
            <a:srgbClr val="77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Interne beheersings-risico</a:t>
            </a:r>
          </a:p>
        </p:txBody>
      </p:sp>
      <p:sp>
        <p:nvSpPr>
          <p:cNvPr id="10" name="Tekstvak 9">
            <a:extLst>
              <a:ext uri="{FF2B5EF4-FFF2-40B4-BE49-F238E27FC236}">
                <a16:creationId xmlns:a16="http://schemas.microsoft.com/office/drawing/2014/main" id="{BF3B501E-9B68-FDE0-1C9F-CCFC6A0F2AD1}"/>
              </a:ext>
            </a:extLst>
          </p:cNvPr>
          <p:cNvSpPr txBox="1"/>
          <p:nvPr/>
        </p:nvSpPr>
        <p:spPr>
          <a:xfrm>
            <a:off x="2773265" y="1566052"/>
            <a:ext cx="174980" cy="424732"/>
          </a:xfrm>
          <a:prstGeom prst="rect">
            <a:avLst/>
          </a:prstGeom>
          <a:noFill/>
          <a:ln>
            <a:noFill/>
          </a:ln>
        </p:spPr>
        <p:txBody>
          <a:bodyPr wrap="square" rtlCol="0">
            <a:spAutoFit/>
          </a:bodyPr>
          <a:lstStyle/>
          <a:p>
            <a:pPr algn="ctr"/>
            <a:r>
              <a:rPr lang="nl-NL" sz="2160" dirty="0">
                <a:solidFill>
                  <a:schemeClr val="tx1">
                    <a:lumMod val="65000"/>
                    <a:lumOff val="35000"/>
                  </a:schemeClr>
                </a:solidFill>
                <a:latin typeface="Roboto Light" panose="02000000000000000000" pitchFamily="2" charset="0"/>
                <a:ea typeface="Roboto Light" panose="02000000000000000000" pitchFamily="2" charset="0"/>
                <a:cs typeface="Arial" panose="020B0604020202020204" pitchFamily="34" charset="0"/>
              </a:rPr>
              <a:t>=</a:t>
            </a:r>
          </a:p>
        </p:txBody>
      </p:sp>
      <p:sp>
        <p:nvSpPr>
          <p:cNvPr id="11" name="Tekstvak 10">
            <a:extLst>
              <a:ext uri="{FF2B5EF4-FFF2-40B4-BE49-F238E27FC236}">
                <a16:creationId xmlns:a16="http://schemas.microsoft.com/office/drawing/2014/main" id="{A7E9EDEA-5D81-EB2D-B427-C61EFBF409C3}"/>
              </a:ext>
            </a:extLst>
          </p:cNvPr>
          <p:cNvSpPr txBox="1"/>
          <p:nvPr/>
        </p:nvSpPr>
        <p:spPr>
          <a:xfrm>
            <a:off x="4376933" y="1566052"/>
            <a:ext cx="174980" cy="424732"/>
          </a:xfrm>
          <a:prstGeom prst="rect">
            <a:avLst/>
          </a:prstGeom>
          <a:noFill/>
          <a:ln>
            <a:noFill/>
          </a:ln>
        </p:spPr>
        <p:txBody>
          <a:bodyPr wrap="square" rtlCol="0">
            <a:spAutoFit/>
          </a:bodyPr>
          <a:lstStyle/>
          <a:p>
            <a:pPr algn="ctr"/>
            <a:r>
              <a:rPr lang="nl-NL" sz="2160" dirty="0">
                <a:solidFill>
                  <a:schemeClr val="tx1">
                    <a:lumMod val="65000"/>
                    <a:lumOff val="35000"/>
                  </a:schemeClr>
                </a:solidFill>
                <a:latin typeface="Roboto Light" panose="02000000000000000000" pitchFamily="2" charset="0"/>
                <a:ea typeface="Roboto Light" panose="02000000000000000000" pitchFamily="2" charset="0"/>
                <a:cs typeface="Arial" panose="020B0604020202020204" pitchFamily="34" charset="0"/>
              </a:rPr>
              <a:t>X</a:t>
            </a:r>
          </a:p>
        </p:txBody>
      </p:sp>
      <p:sp>
        <p:nvSpPr>
          <p:cNvPr id="12" name="Tekstvak 11">
            <a:extLst>
              <a:ext uri="{FF2B5EF4-FFF2-40B4-BE49-F238E27FC236}">
                <a16:creationId xmlns:a16="http://schemas.microsoft.com/office/drawing/2014/main" id="{DF1259F3-D915-1FA5-E2C5-01C448BE4086}"/>
              </a:ext>
            </a:extLst>
          </p:cNvPr>
          <p:cNvSpPr txBox="1"/>
          <p:nvPr/>
        </p:nvSpPr>
        <p:spPr>
          <a:xfrm>
            <a:off x="5966175" y="1566052"/>
            <a:ext cx="174980" cy="424732"/>
          </a:xfrm>
          <a:prstGeom prst="rect">
            <a:avLst/>
          </a:prstGeom>
          <a:noFill/>
          <a:ln>
            <a:noFill/>
          </a:ln>
        </p:spPr>
        <p:txBody>
          <a:bodyPr wrap="square" rtlCol="0">
            <a:spAutoFit/>
          </a:bodyPr>
          <a:lstStyle/>
          <a:p>
            <a:pPr algn="ctr"/>
            <a:r>
              <a:rPr lang="nl-NL" sz="2160" dirty="0">
                <a:solidFill>
                  <a:schemeClr val="tx1">
                    <a:lumMod val="65000"/>
                    <a:lumOff val="35000"/>
                  </a:schemeClr>
                </a:solidFill>
                <a:latin typeface="Roboto Light" panose="02000000000000000000" pitchFamily="2" charset="0"/>
                <a:ea typeface="Roboto Light" panose="02000000000000000000" pitchFamily="2" charset="0"/>
                <a:cs typeface="Arial" panose="020B0604020202020204" pitchFamily="34" charset="0"/>
              </a:rPr>
              <a:t>X</a:t>
            </a:r>
          </a:p>
        </p:txBody>
      </p:sp>
      <p:sp>
        <p:nvSpPr>
          <p:cNvPr id="13" name="Rechthoek 12">
            <a:extLst>
              <a:ext uri="{FF2B5EF4-FFF2-40B4-BE49-F238E27FC236}">
                <a16:creationId xmlns:a16="http://schemas.microsoft.com/office/drawing/2014/main" id="{21E7DB4A-4D7D-C244-6FC0-A6A94BA0AB38}"/>
              </a:ext>
            </a:extLst>
          </p:cNvPr>
          <p:cNvSpPr/>
          <p:nvPr/>
        </p:nvSpPr>
        <p:spPr>
          <a:xfrm>
            <a:off x="1475656" y="2307562"/>
            <a:ext cx="1166530" cy="1200292"/>
          </a:xfrm>
          <a:prstGeom prst="rect">
            <a:avLst/>
          </a:prstGeom>
          <a:noFill/>
          <a:ln>
            <a:solidFill>
              <a:srgbClr val="5E6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5E6676"/>
                </a:solidFill>
                <a:latin typeface="Roboto Light" panose="02000000000000000000" pitchFamily="2" charset="0"/>
                <a:ea typeface="Roboto Light" panose="02000000000000000000" pitchFamily="2" charset="0"/>
                <a:cs typeface="Arial" panose="020B0604020202020204" pitchFamily="34" charset="0"/>
              </a:rPr>
              <a:t>Het risico dat de accountant mag accepteren dat de conclusie over de financiële overzichten niet juist is </a:t>
            </a:r>
          </a:p>
        </p:txBody>
      </p:sp>
      <p:sp>
        <p:nvSpPr>
          <p:cNvPr id="14" name="Rechthoek 13">
            <a:extLst>
              <a:ext uri="{FF2B5EF4-FFF2-40B4-BE49-F238E27FC236}">
                <a16:creationId xmlns:a16="http://schemas.microsoft.com/office/drawing/2014/main" id="{42E309D0-8614-EC78-C18F-3B1ADF557DFB}"/>
              </a:ext>
            </a:extLst>
          </p:cNvPr>
          <p:cNvSpPr/>
          <p:nvPr/>
        </p:nvSpPr>
        <p:spPr>
          <a:xfrm>
            <a:off x="6286660" y="2307562"/>
            <a:ext cx="1166530" cy="1200292"/>
          </a:xfrm>
          <a:prstGeom prst="rect">
            <a:avLst/>
          </a:prstGeom>
          <a:noFill/>
          <a:ln>
            <a:solidFill>
              <a:srgbClr val="958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958981"/>
                </a:solidFill>
                <a:latin typeface="Roboto Light" panose="02000000000000000000" pitchFamily="2" charset="0"/>
                <a:ea typeface="Roboto Light" panose="02000000000000000000" pitchFamily="2" charset="0"/>
                <a:cs typeface="Arial" panose="020B0604020202020204" pitchFamily="34" charset="0"/>
              </a:rPr>
              <a:t>Het risico dat de accountant mag accepteren dat gegevensgerichte controles zo’n afwijking niet aan het licht brengen</a:t>
            </a:r>
          </a:p>
        </p:txBody>
      </p:sp>
      <p:sp>
        <p:nvSpPr>
          <p:cNvPr id="15" name="Rechthoek 14">
            <a:extLst>
              <a:ext uri="{FF2B5EF4-FFF2-40B4-BE49-F238E27FC236}">
                <a16:creationId xmlns:a16="http://schemas.microsoft.com/office/drawing/2014/main" id="{07963B4D-305A-8D46-CB3C-97FF1CCBEB89}"/>
              </a:ext>
            </a:extLst>
          </p:cNvPr>
          <p:cNvSpPr/>
          <p:nvPr/>
        </p:nvSpPr>
        <p:spPr>
          <a:xfrm>
            <a:off x="3079325" y="2307562"/>
            <a:ext cx="1166530" cy="1200292"/>
          </a:xfrm>
          <a:prstGeom prst="rect">
            <a:avLst/>
          </a:prstGeom>
          <a:noFill/>
          <a:ln>
            <a:solidFill>
              <a:srgbClr val="F4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F4C036"/>
                </a:solidFill>
                <a:latin typeface="Roboto Light" panose="02000000000000000000" pitchFamily="2" charset="0"/>
                <a:ea typeface="Roboto Light" panose="02000000000000000000" pitchFamily="2" charset="0"/>
                <a:cs typeface="Arial" panose="020B0604020202020204" pitchFamily="34" charset="0"/>
              </a:rPr>
              <a:t>Het risico op een afwijking van materieel belang voordat rekening wordt gehouden met interne beheersing (IB)</a:t>
            </a:r>
          </a:p>
        </p:txBody>
      </p:sp>
      <p:sp>
        <p:nvSpPr>
          <p:cNvPr id="16" name="Rechthoek 15">
            <a:extLst>
              <a:ext uri="{FF2B5EF4-FFF2-40B4-BE49-F238E27FC236}">
                <a16:creationId xmlns:a16="http://schemas.microsoft.com/office/drawing/2014/main" id="{86AFE238-3C9B-1CB4-1E86-67C3A0DC5E28}"/>
              </a:ext>
            </a:extLst>
          </p:cNvPr>
          <p:cNvSpPr/>
          <p:nvPr/>
        </p:nvSpPr>
        <p:spPr>
          <a:xfrm>
            <a:off x="4682993" y="2307562"/>
            <a:ext cx="1166530" cy="1200292"/>
          </a:xfrm>
          <a:prstGeom prst="rect">
            <a:avLst/>
          </a:prstGeom>
          <a:noFill/>
          <a:ln>
            <a:solidFill>
              <a:srgbClr val="77B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77B542"/>
                </a:solidFill>
                <a:latin typeface="Roboto Light" panose="02000000000000000000" pitchFamily="2" charset="0"/>
                <a:ea typeface="Roboto Light" panose="02000000000000000000" pitchFamily="2" charset="0"/>
                <a:cs typeface="Arial" panose="020B0604020202020204" pitchFamily="34" charset="0"/>
              </a:rPr>
              <a:t>Het risico dat IB-maatregelen van de entiteit zo’n afwijking niet voorkomen of ontdekken (en corrigeren)</a:t>
            </a:r>
          </a:p>
        </p:txBody>
      </p:sp>
    </p:spTree>
    <p:extLst>
      <p:ext uri="{BB962C8B-B14F-4D97-AF65-F5344CB8AC3E}">
        <p14:creationId xmlns:p14="http://schemas.microsoft.com/office/powerpoint/2010/main" val="31202174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C7DBA-B5C9-2067-91B3-1E0F00ABCBC9}"/>
              </a:ext>
            </a:extLst>
          </p:cNvPr>
          <p:cNvSpPr>
            <a:spLocks noGrp="1"/>
          </p:cNvSpPr>
          <p:nvPr>
            <p:ph type="title"/>
          </p:nvPr>
        </p:nvSpPr>
        <p:spPr/>
        <p:txBody>
          <a:bodyPr/>
          <a:lstStyle/>
          <a:p>
            <a:r>
              <a:rPr lang="nl-NL" dirty="0"/>
              <a:t>Het accountantscontrole-risicomodel</a:t>
            </a:r>
          </a:p>
        </p:txBody>
      </p:sp>
      <p:sp>
        <p:nvSpPr>
          <p:cNvPr id="6" name="Rechthoek 5">
            <a:extLst>
              <a:ext uri="{FF2B5EF4-FFF2-40B4-BE49-F238E27FC236}">
                <a16:creationId xmlns:a16="http://schemas.microsoft.com/office/drawing/2014/main" id="{3BE5077E-0F6E-FAA5-45A8-97E6DDBD2DF1}"/>
              </a:ext>
            </a:extLst>
          </p:cNvPr>
          <p:cNvSpPr/>
          <p:nvPr/>
        </p:nvSpPr>
        <p:spPr>
          <a:xfrm>
            <a:off x="1475656" y="1340508"/>
            <a:ext cx="1166530" cy="874897"/>
          </a:xfrm>
          <a:prstGeom prst="rect">
            <a:avLst/>
          </a:prstGeom>
          <a:solidFill>
            <a:srgbClr val="5E667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Accountants-controlerisico</a:t>
            </a:r>
          </a:p>
        </p:txBody>
      </p:sp>
      <p:sp>
        <p:nvSpPr>
          <p:cNvPr id="7" name="Rechthoek 6">
            <a:extLst>
              <a:ext uri="{FF2B5EF4-FFF2-40B4-BE49-F238E27FC236}">
                <a16:creationId xmlns:a16="http://schemas.microsoft.com/office/drawing/2014/main" id="{B1533841-BDEF-B488-4CC8-521292890D56}"/>
              </a:ext>
            </a:extLst>
          </p:cNvPr>
          <p:cNvSpPr/>
          <p:nvPr/>
        </p:nvSpPr>
        <p:spPr>
          <a:xfrm>
            <a:off x="6286660" y="1340508"/>
            <a:ext cx="1166530" cy="874897"/>
          </a:xfrm>
          <a:prstGeom prst="rect">
            <a:avLst/>
          </a:prstGeom>
          <a:solidFill>
            <a:srgbClr val="9589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Ontdekkings-risico</a:t>
            </a:r>
          </a:p>
        </p:txBody>
      </p:sp>
      <p:sp>
        <p:nvSpPr>
          <p:cNvPr id="8" name="Rechthoek 7">
            <a:extLst>
              <a:ext uri="{FF2B5EF4-FFF2-40B4-BE49-F238E27FC236}">
                <a16:creationId xmlns:a16="http://schemas.microsoft.com/office/drawing/2014/main" id="{651A4B99-9674-897F-3EA6-E442F72172EA}"/>
              </a:ext>
            </a:extLst>
          </p:cNvPr>
          <p:cNvSpPr/>
          <p:nvPr/>
        </p:nvSpPr>
        <p:spPr>
          <a:xfrm>
            <a:off x="3079325" y="1340508"/>
            <a:ext cx="1166530" cy="874897"/>
          </a:xfrm>
          <a:prstGeom prst="rect">
            <a:avLst/>
          </a:prstGeom>
          <a:solidFill>
            <a:srgbClr val="FFC802"/>
          </a:solidFill>
          <a:ln>
            <a:solidFill>
              <a:srgbClr val="F4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Inherent risico</a:t>
            </a:r>
          </a:p>
        </p:txBody>
      </p:sp>
      <p:sp>
        <p:nvSpPr>
          <p:cNvPr id="9" name="Rechthoek 8">
            <a:extLst>
              <a:ext uri="{FF2B5EF4-FFF2-40B4-BE49-F238E27FC236}">
                <a16:creationId xmlns:a16="http://schemas.microsoft.com/office/drawing/2014/main" id="{DE865993-5662-315D-A265-AD32A09E58DA}"/>
              </a:ext>
            </a:extLst>
          </p:cNvPr>
          <p:cNvSpPr/>
          <p:nvPr/>
        </p:nvSpPr>
        <p:spPr>
          <a:xfrm>
            <a:off x="4682993" y="1340508"/>
            <a:ext cx="1166530" cy="874897"/>
          </a:xfrm>
          <a:prstGeom prst="rect">
            <a:avLst/>
          </a:prstGeom>
          <a:solidFill>
            <a:srgbClr val="77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1260" dirty="0">
                <a:latin typeface="Roboto Light" panose="02000000000000000000" pitchFamily="2" charset="0"/>
                <a:ea typeface="Roboto Light" panose="02000000000000000000" pitchFamily="2" charset="0"/>
                <a:cs typeface="Arial" panose="020B0604020202020204" pitchFamily="34" charset="0"/>
              </a:rPr>
              <a:t>Interne beheersings-risico</a:t>
            </a:r>
          </a:p>
        </p:txBody>
      </p:sp>
      <p:sp>
        <p:nvSpPr>
          <p:cNvPr id="10" name="Tekstvak 9">
            <a:extLst>
              <a:ext uri="{FF2B5EF4-FFF2-40B4-BE49-F238E27FC236}">
                <a16:creationId xmlns:a16="http://schemas.microsoft.com/office/drawing/2014/main" id="{BF3B501E-9B68-FDE0-1C9F-CCFC6A0F2AD1}"/>
              </a:ext>
            </a:extLst>
          </p:cNvPr>
          <p:cNvSpPr txBox="1"/>
          <p:nvPr/>
        </p:nvSpPr>
        <p:spPr>
          <a:xfrm>
            <a:off x="2773265" y="1566052"/>
            <a:ext cx="174980" cy="424732"/>
          </a:xfrm>
          <a:prstGeom prst="rect">
            <a:avLst/>
          </a:prstGeom>
          <a:noFill/>
          <a:ln>
            <a:noFill/>
          </a:ln>
        </p:spPr>
        <p:txBody>
          <a:bodyPr wrap="square" rtlCol="0">
            <a:spAutoFit/>
          </a:bodyPr>
          <a:lstStyle/>
          <a:p>
            <a:pPr algn="ctr"/>
            <a:r>
              <a:rPr lang="nl-NL" sz="2160" dirty="0">
                <a:solidFill>
                  <a:schemeClr val="tx1">
                    <a:lumMod val="65000"/>
                    <a:lumOff val="35000"/>
                  </a:schemeClr>
                </a:solidFill>
                <a:latin typeface="Roboto Light" panose="02000000000000000000" pitchFamily="2" charset="0"/>
                <a:ea typeface="Roboto Light" panose="02000000000000000000" pitchFamily="2" charset="0"/>
                <a:cs typeface="Arial" panose="020B0604020202020204" pitchFamily="34" charset="0"/>
              </a:rPr>
              <a:t>=</a:t>
            </a:r>
          </a:p>
        </p:txBody>
      </p:sp>
      <p:sp>
        <p:nvSpPr>
          <p:cNvPr id="11" name="Tekstvak 10">
            <a:extLst>
              <a:ext uri="{FF2B5EF4-FFF2-40B4-BE49-F238E27FC236}">
                <a16:creationId xmlns:a16="http://schemas.microsoft.com/office/drawing/2014/main" id="{A7E9EDEA-5D81-EB2D-B427-C61EFBF409C3}"/>
              </a:ext>
            </a:extLst>
          </p:cNvPr>
          <p:cNvSpPr txBox="1"/>
          <p:nvPr/>
        </p:nvSpPr>
        <p:spPr>
          <a:xfrm>
            <a:off x="4376933" y="1566052"/>
            <a:ext cx="174980" cy="424732"/>
          </a:xfrm>
          <a:prstGeom prst="rect">
            <a:avLst/>
          </a:prstGeom>
          <a:noFill/>
          <a:ln>
            <a:noFill/>
          </a:ln>
        </p:spPr>
        <p:txBody>
          <a:bodyPr wrap="square" rtlCol="0">
            <a:spAutoFit/>
          </a:bodyPr>
          <a:lstStyle/>
          <a:p>
            <a:pPr algn="ctr"/>
            <a:r>
              <a:rPr lang="nl-NL" sz="2160" dirty="0">
                <a:solidFill>
                  <a:schemeClr val="tx1">
                    <a:lumMod val="65000"/>
                    <a:lumOff val="35000"/>
                  </a:schemeClr>
                </a:solidFill>
                <a:latin typeface="Roboto Light" panose="02000000000000000000" pitchFamily="2" charset="0"/>
                <a:ea typeface="Roboto Light" panose="02000000000000000000" pitchFamily="2" charset="0"/>
                <a:cs typeface="Arial" panose="020B0604020202020204" pitchFamily="34" charset="0"/>
              </a:rPr>
              <a:t>X</a:t>
            </a:r>
          </a:p>
        </p:txBody>
      </p:sp>
      <p:sp>
        <p:nvSpPr>
          <p:cNvPr id="12" name="Tekstvak 11">
            <a:extLst>
              <a:ext uri="{FF2B5EF4-FFF2-40B4-BE49-F238E27FC236}">
                <a16:creationId xmlns:a16="http://schemas.microsoft.com/office/drawing/2014/main" id="{DF1259F3-D915-1FA5-E2C5-01C448BE4086}"/>
              </a:ext>
            </a:extLst>
          </p:cNvPr>
          <p:cNvSpPr txBox="1"/>
          <p:nvPr/>
        </p:nvSpPr>
        <p:spPr>
          <a:xfrm>
            <a:off x="5966175" y="1566052"/>
            <a:ext cx="174980" cy="424732"/>
          </a:xfrm>
          <a:prstGeom prst="rect">
            <a:avLst/>
          </a:prstGeom>
          <a:noFill/>
          <a:ln>
            <a:noFill/>
          </a:ln>
        </p:spPr>
        <p:txBody>
          <a:bodyPr wrap="square" rtlCol="0">
            <a:spAutoFit/>
          </a:bodyPr>
          <a:lstStyle/>
          <a:p>
            <a:pPr algn="ctr"/>
            <a:r>
              <a:rPr lang="nl-NL" sz="2160" dirty="0">
                <a:solidFill>
                  <a:schemeClr val="tx1">
                    <a:lumMod val="65000"/>
                    <a:lumOff val="35000"/>
                  </a:schemeClr>
                </a:solidFill>
                <a:latin typeface="Roboto Light" panose="02000000000000000000" pitchFamily="2" charset="0"/>
                <a:ea typeface="Roboto Light" panose="02000000000000000000" pitchFamily="2" charset="0"/>
                <a:cs typeface="Arial" panose="020B0604020202020204" pitchFamily="34" charset="0"/>
              </a:rPr>
              <a:t>X</a:t>
            </a:r>
          </a:p>
        </p:txBody>
      </p:sp>
      <p:sp>
        <p:nvSpPr>
          <p:cNvPr id="13" name="Rechthoek 12">
            <a:extLst>
              <a:ext uri="{FF2B5EF4-FFF2-40B4-BE49-F238E27FC236}">
                <a16:creationId xmlns:a16="http://schemas.microsoft.com/office/drawing/2014/main" id="{21E7DB4A-4D7D-C244-6FC0-A6A94BA0AB38}"/>
              </a:ext>
            </a:extLst>
          </p:cNvPr>
          <p:cNvSpPr/>
          <p:nvPr/>
        </p:nvSpPr>
        <p:spPr>
          <a:xfrm>
            <a:off x="1475656" y="2307562"/>
            <a:ext cx="1166530" cy="1200292"/>
          </a:xfrm>
          <a:prstGeom prst="rect">
            <a:avLst/>
          </a:prstGeom>
          <a:noFill/>
          <a:ln>
            <a:solidFill>
              <a:srgbClr val="5E667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5E6676"/>
                </a:solidFill>
                <a:latin typeface="Roboto Light" panose="02000000000000000000" pitchFamily="2" charset="0"/>
                <a:ea typeface="Roboto Light" panose="02000000000000000000" pitchFamily="2" charset="0"/>
                <a:cs typeface="Arial" panose="020B0604020202020204" pitchFamily="34" charset="0"/>
              </a:rPr>
              <a:t>Het risico dat de accountant mag accepteren dat de conclusie over de financiële overzichten niet juist is </a:t>
            </a:r>
          </a:p>
        </p:txBody>
      </p:sp>
      <p:sp>
        <p:nvSpPr>
          <p:cNvPr id="14" name="Rechthoek 13">
            <a:extLst>
              <a:ext uri="{FF2B5EF4-FFF2-40B4-BE49-F238E27FC236}">
                <a16:creationId xmlns:a16="http://schemas.microsoft.com/office/drawing/2014/main" id="{42E309D0-8614-EC78-C18F-3B1ADF557DFB}"/>
              </a:ext>
            </a:extLst>
          </p:cNvPr>
          <p:cNvSpPr/>
          <p:nvPr/>
        </p:nvSpPr>
        <p:spPr>
          <a:xfrm>
            <a:off x="6286660" y="2307562"/>
            <a:ext cx="1166530" cy="1200292"/>
          </a:xfrm>
          <a:prstGeom prst="rect">
            <a:avLst/>
          </a:prstGeom>
          <a:noFill/>
          <a:ln>
            <a:solidFill>
              <a:srgbClr val="9589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958981"/>
                </a:solidFill>
                <a:latin typeface="Roboto Light" panose="02000000000000000000" pitchFamily="2" charset="0"/>
                <a:ea typeface="Roboto Light" panose="02000000000000000000" pitchFamily="2" charset="0"/>
                <a:cs typeface="Arial" panose="020B0604020202020204" pitchFamily="34" charset="0"/>
              </a:rPr>
              <a:t>Het risico dat de accountant mag accepteren dat gegevensgerichte controles zo’n afwijking niet aan het licht brengen</a:t>
            </a:r>
          </a:p>
        </p:txBody>
      </p:sp>
      <p:sp>
        <p:nvSpPr>
          <p:cNvPr id="15" name="Rechthoek 14">
            <a:extLst>
              <a:ext uri="{FF2B5EF4-FFF2-40B4-BE49-F238E27FC236}">
                <a16:creationId xmlns:a16="http://schemas.microsoft.com/office/drawing/2014/main" id="{07963B4D-305A-8D46-CB3C-97FF1CCBEB89}"/>
              </a:ext>
            </a:extLst>
          </p:cNvPr>
          <p:cNvSpPr/>
          <p:nvPr/>
        </p:nvSpPr>
        <p:spPr>
          <a:xfrm>
            <a:off x="3079325" y="2307562"/>
            <a:ext cx="1166530" cy="1200292"/>
          </a:xfrm>
          <a:prstGeom prst="rect">
            <a:avLst/>
          </a:prstGeom>
          <a:noFill/>
          <a:ln>
            <a:solidFill>
              <a:srgbClr val="F4C03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F4C036"/>
                </a:solidFill>
                <a:latin typeface="Roboto Light" panose="02000000000000000000" pitchFamily="2" charset="0"/>
                <a:ea typeface="Roboto Light" panose="02000000000000000000" pitchFamily="2" charset="0"/>
                <a:cs typeface="Arial" panose="020B0604020202020204" pitchFamily="34" charset="0"/>
              </a:rPr>
              <a:t>Het risico op een afwijking van materieel belang voordat rekening wordt gehouden met interne beheersing (IB)</a:t>
            </a:r>
          </a:p>
        </p:txBody>
      </p:sp>
      <p:sp>
        <p:nvSpPr>
          <p:cNvPr id="16" name="Rechthoek 15">
            <a:extLst>
              <a:ext uri="{FF2B5EF4-FFF2-40B4-BE49-F238E27FC236}">
                <a16:creationId xmlns:a16="http://schemas.microsoft.com/office/drawing/2014/main" id="{86AFE238-3C9B-1CB4-1E86-67C3A0DC5E28}"/>
              </a:ext>
            </a:extLst>
          </p:cNvPr>
          <p:cNvSpPr/>
          <p:nvPr/>
        </p:nvSpPr>
        <p:spPr>
          <a:xfrm>
            <a:off x="4682993" y="2307562"/>
            <a:ext cx="1166530" cy="1200292"/>
          </a:xfrm>
          <a:prstGeom prst="rect">
            <a:avLst/>
          </a:prstGeom>
          <a:noFill/>
          <a:ln>
            <a:solidFill>
              <a:srgbClr val="77B54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nl-NL" sz="945" dirty="0">
                <a:solidFill>
                  <a:srgbClr val="77B542"/>
                </a:solidFill>
                <a:latin typeface="Roboto Light" panose="02000000000000000000" pitchFamily="2" charset="0"/>
                <a:ea typeface="Roboto Light" panose="02000000000000000000" pitchFamily="2" charset="0"/>
                <a:cs typeface="Arial" panose="020B0604020202020204" pitchFamily="34" charset="0"/>
              </a:rPr>
              <a:t>Het risico dat IB-maatregelen van de entiteit zo’n afwijking niet voorkomen of ontdekken (en corrigeren)</a:t>
            </a:r>
          </a:p>
        </p:txBody>
      </p:sp>
      <p:sp>
        <p:nvSpPr>
          <p:cNvPr id="3" name="Afgeronde rechthoek 2">
            <a:extLst>
              <a:ext uri="{FF2B5EF4-FFF2-40B4-BE49-F238E27FC236}">
                <a16:creationId xmlns:a16="http://schemas.microsoft.com/office/drawing/2014/main" id="{CC7FC5F8-4662-DFCE-0585-509D7DC98FD6}"/>
              </a:ext>
            </a:extLst>
          </p:cNvPr>
          <p:cNvSpPr/>
          <p:nvPr/>
        </p:nvSpPr>
        <p:spPr>
          <a:xfrm>
            <a:off x="1475656" y="3625839"/>
            <a:ext cx="1166530" cy="890127"/>
          </a:xfrm>
          <a:prstGeom prst="roundRect">
            <a:avLst>
              <a:gd name="adj" fmla="val 6399"/>
            </a:avLst>
          </a:prstGeom>
          <a:solidFill>
            <a:srgbClr val="56B1F0"/>
          </a:solidFill>
          <a:ln>
            <a:noFill/>
          </a:ln>
        </p:spPr>
        <p:style>
          <a:lnRef idx="2">
            <a:schemeClr val="accent1">
              <a:shade val="50000"/>
            </a:schemeClr>
          </a:lnRef>
          <a:fillRef idx="1">
            <a:schemeClr val="accent1"/>
          </a:fillRef>
          <a:effectRef idx="0">
            <a:schemeClr val="accent1"/>
          </a:effectRef>
          <a:fontRef idx="minor">
            <a:schemeClr val="lt1"/>
          </a:fontRef>
        </p:style>
        <p:txBody>
          <a:bodyPr lIns="29160" rIns="29160" rtlCol="0" anchor="ctr"/>
          <a:lstStyle/>
          <a:p>
            <a:pPr algn="ctr"/>
            <a:r>
              <a:rPr lang="nl-NL" sz="945" dirty="0">
                <a:latin typeface="Roboto Light" panose="02000000000000000000" pitchFamily="2" charset="0"/>
                <a:ea typeface="Roboto Light" panose="02000000000000000000" pitchFamily="2" charset="0"/>
                <a:cs typeface="Arial" panose="020B0604020202020204" pitchFamily="34" charset="0"/>
              </a:rPr>
              <a:t>Normstelling: de redelijke mate (hoog maar niet absoluut) van zekerheid</a:t>
            </a:r>
          </a:p>
        </p:txBody>
      </p:sp>
      <p:sp>
        <p:nvSpPr>
          <p:cNvPr id="17" name="Afgeronde rechthoek 16">
            <a:extLst>
              <a:ext uri="{FF2B5EF4-FFF2-40B4-BE49-F238E27FC236}">
                <a16:creationId xmlns:a16="http://schemas.microsoft.com/office/drawing/2014/main" id="{522BA535-C204-734A-6951-0EE96F0B39F3}"/>
              </a:ext>
            </a:extLst>
          </p:cNvPr>
          <p:cNvSpPr/>
          <p:nvPr/>
        </p:nvSpPr>
        <p:spPr>
          <a:xfrm>
            <a:off x="3079325" y="3625839"/>
            <a:ext cx="1166530" cy="890127"/>
          </a:xfrm>
          <a:prstGeom prst="roundRect">
            <a:avLst>
              <a:gd name="adj" fmla="val 5717"/>
            </a:avLst>
          </a:prstGeom>
          <a:solidFill>
            <a:srgbClr val="56B1F0"/>
          </a:solidFill>
          <a:ln>
            <a:noFill/>
          </a:ln>
        </p:spPr>
        <p:style>
          <a:lnRef idx="2">
            <a:schemeClr val="accent1">
              <a:shade val="50000"/>
            </a:schemeClr>
          </a:lnRef>
          <a:fillRef idx="1">
            <a:schemeClr val="accent1"/>
          </a:fillRef>
          <a:effectRef idx="0">
            <a:schemeClr val="accent1"/>
          </a:effectRef>
          <a:fontRef idx="minor">
            <a:schemeClr val="lt1"/>
          </a:fontRef>
        </p:style>
        <p:txBody>
          <a:bodyPr lIns="29160" rIns="29160" rtlCol="0" anchor="ctr"/>
          <a:lstStyle/>
          <a:p>
            <a:pPr algn="ctr"/>
            <a:r>
              <a:rPr lang="nl-NL" sz="945" dirty="0">
                <a:latin typeface="Roboto Light" panose="02000000000000000000" pitchFamily="2" charset="0"/>
                <a:ea typeface="Roboto Light" panose="02000000000000000000" pitchFamily="2" charset="0"/>
                <a:cs typeface="Arial" panose="020B0604020202020204" pitchFamily="34" charset="0"/>
              </a:rPr>
              <a:t>Inschatting van de accountant op basis van inzicht in en begrip van risicofactoren</a:t>
            </a:r>
          </a:p>
        </p:txBody>
      </p:sp>
      <p:sp>
        <p:nvSpPr>
          <p:cNvPr id="18" name="Afgeronde rechthoek 17">
            <a:extLst>
              <a:ext uri="{FF2B5EF4-FFF2-40B4-BE49-F238E27FC236}">
                <a16:creationId xmlns:a16="http://schemas.microsoft.com/office/drawing/2014/main" id="{93AC568A-60AA-3B07-DC8C-A531BD1800FB}"/>
              </a:ext>
            </a:extLst>
          </p:cNvPr>
          <p:cNvSpPr/>
          <p:nvPr/>
        </p:nvSpPr>
        <p:spPr>
          <a:xfrm>
            <a:off x="4682993" y="3625839"/>
            <a:ext cx="1166530" cy="890127"/>
          </a:xfrm>
          <a:prstGeom prst="roundRect">
            <a:avLst>
              <a:gd name="adj" fmla="val 5717"/>
            </a:avLst>
          </a:prstGeom>
          <a:solidFill>
            <a:srgbClr val="56B1F0"/>
          </a:solidFill>
          <a:ln>
            <a:noFill/>
          </a:ln>
        </p:spPr>
        <p:style>
          <a:lnRef idx="2">
            <a:schemeClr val="accent1">
              <a:shade val="50000"/>
            </a:schemeClr>
          </a:lnRef>
          <a:fillRef idx="1">
            <a:schemeClr val="accent1"/>
          </a:fillRef>
          <a:effectRef idx="0">
            <a:schemeClr val="accent1"/>
          </a:effectRef>
          <a:fontRef idx="minor">
            <a:schemeClr val="lt1"/>
          </a:fontRef>
        </p:style>
        <p:txBody>
          <a:bodyPr lIns="29160" rIns="29160" rtlCol="0" anchor="ctr"/>
          <a:lstStyle/>
          <a:p>
            <a:pPr algn="ctr"/>
            <a:r>
              <a:rPr lang="nl-NL" sz="945" dirty="0">
                <a:latin typeface="Roboto Light" panose="02000000000000000000" pitchFamily="2" charset="0"/>
                <a:ea typeface="Roboto Light" panose="02000000000000000000" pitchFamily="2" charset="0"/>
                <a:cs typeface="Arial" panose="020B0604020202020204" pitchFamily="34" charset="0"/>
              </a:rPr>
              <a:t>Inschatting van de accountant op basis van inzicht in en begrip van IB-componenten</a:t>
            </a:r>
          </a:p>
        </p:txBody>
      </p:sp>
      <p:sp>
        <p:nvSpPr>
          <p:cNvPr id="19" name="Afgeronde rechthoek 18">
            <a:extLst>
              <a:ext uri="{FF2B5EF4-FFF2-40B4-BE49-F238E27FC236}">
                <a16:creationId xmlns:a16="http://schemas.microsoft.com/office/drawing/2014/main" id="{468F7156-B35B-7B8D-E4C7-86F3F6FC5954}"/>
              </a:ext>
            </a:extLst>
          </p:cNvPr>
          <p:cNvSpPr/>
          <p:nvPr/>
        </p:nvSpPr>
        <p:spPr>
          <a:xfrm>
            <a:off x="6286660" y="3625839"/>
            <a:ext cx="1166530" cy="890127"/>
          </a:xfrm>
          <a:prstGeom prst="roundRect">
            <a:avLst>
              <a:gd name="adj" fmla="val 5717"/>
            </a:avLst>
          </a:prstGeom>
          <a:solidFill>
            <a:srgbClr val="56B1F0"/>
          </a:solidFill>
          <a:ln>
            <a:noFill/>
          </a:ln>
        </p:spPr>
        <p:style>
          <a:lnRef idx="2">
            <a:schemeClr val="accent1">
              <a:shade val="50000"/>
            </a:schemeClr>
          </a:lnRef>
          <a:fillRef idx="1">
            <a:schemeClr val="accent1"/>
          </a:fillRef>
          <a:effectRef idx="0">
            <a:schemeClr val="accent1"/>
          </a:effectRef>
          <a:fontRef idx="minor">
            <a:schemeClr val="lt1"/>
          </a:fontRef>
        </p:style>
        <p:txBody>
          <a:bodyPr lIns="29160" rIns="29160" rtlCol="0" anchor="ctr"/>
          <a:lstStyle/>
          <a:p>
            <a:pPr algn="ctr"/>
            <a:r>
              <a:rPr lang="nl-NL" sz="945" dirty="0">
                <a:latin typeface="Roboto Light" panose="02000000000000000000" pitchFamily="2" charset="0"/>
                <a:ea typeface="Roboto Light" panose="02000000000000000000" pitchFamily="2" charset="0"/>
                <a:cs typeface="Arial" panose="020B0604020202020204" pitchFamily="34" charset="0"/>
              </a:rPr>
              <a:t>Vast te stellen na bevestiging van  het ingeschatte IB-risico door middel van toetsingen</a:t>
            </a:r>
          </a:p>
        </p:txBody>
      </p:sp>
    </p:spTree>
    <p:extLst>
      <p:ext uri="{BB962C8B-B14F-4D97-AF65-F5344CB8AC3E}">
        <p14:creationId xmlns:p14="http://schemas.microsoft.com/office/powerpoint/2010/main" val="2603132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53C7DBA-B5C9-2067-91B3-1E0F00ABCBC9}"/>
              </a:ext>
            </a:extLst>
          </p:cNvPr>
          <p:cNvSpPr>
            <a:spLocks noGrp="1"/>
          </p:cNvSpPr>
          <p:nvPr>
            <p:ph type="title"/>
          </p:nvPr>
        </p:nvSpPr>
        <p:spPr/>
        <p:txBody>
          <a:bodyPr/>
          <a:lstStyle/>
          <a:p>
            <a:r>
              <a:rPr lang="nl-NL" dirty="0"/>
              <a:t>En wat is er nu anders: risicoanalyse</a:t>
            </a:r>
          </a:p>
        </p:txBody>
      </p:sp>
      <p:sp>
        <p:nvSpPr>
          <p:cNvPr id="3" name="Tijdelijke aanduiding voor tekst 2">
            <a:extLst>
              <a:ext uri="{FF2B5EF4-FFF2-40B4-BE49-F238E27FC236}">
                <a16:creationId xmlns:a16="http://schemas.microsoft.com/office/drawing/2014/main" id="{050BD66C-B17F-7FB8-539F-DA8671CF5C96}"/>
              </a:ext>
            </a:extLst>
          </p:cNvPr>
          <p:cNvSpPr txBox="1">
            <a:spLocks/>
          </p:cNvSpPr>
          <p:nvPr/>
        </p:nvSpPr>
        <p:spPr>
          <a:xfrm>
            <a:off x="2843808" y="1491630"/>
            <a:ext cx="5832648" cy="3180158"/>
          </a:xfrm>
          <a:prstGeom prst="rect">
            <a:avLst/>
          </a:prstGeom>
        </p:spPr>
        <p:txBody>
          <a:bodyPr/>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2"/>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2"/>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2"/>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2"/>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285750" indent="-285750"/>
            <a:r>
              <a:rPr lang="nl-NL" sz="2000" dirty="0"/>
              <a:t>Vertrekpunt is het inherente risico waarbij inherente risicofactoren helpen om deze te identificeren</a:t>
            </a:r>
          </a:p>
          <a:p>
            <a:pPr marL="285750" indent="-285750"/>
            <a:endParaRPr lang="nl-NL" sz="1200" dirty="0"/>
          </a:p>
          <a:p>
            <a:pPr marL="285750" indent="-285750"/>
            <a:r>
              <a:rPr lang="nl-NL" sz="2000" dirty="0"/>
              <a:t>Van inherente risico’s moet het spectrum worden bepaald langs de lijnen van waarschijnlijkheid en orde van grootte</a:t>
            </a:r>
          </a:p>
          <a:p>
            <a:pPr marL="285750" indent="-285750"/>
            <a:endParaRPr lang="nl-NL" sz="1200" dirty="0"/>
          </a:p>
          <a:p>
            <a:pPr marL="285750" indent="-285750"/>
            <a:r>
              <a:rPr lang="nl-NL" sz="2000" dirty="0"/>
              <a:t>ACR = IHR x IBR x DR expliciet in het dossier</a:t>
            </a:r>
          </a:p>
        </p:txBody>
      </p:sp>
      <p:grpSp>
        <p:nvGrpSpPr>
          <p:cNvPr id="5" name="Groep 4">
            <a:extLst>
              <a:ext uri="{FF2B5EF4-FFF2-40B4-BE49-F238E27FC236}">
                <a16:creationId xmlns:a16="http://schemas.microsoft.com/office/drawing/2014/main" id="{4E44C7D0-ECB7-3BF2-3EF3-A4CB0BDF7245}"/>
              </a:ext>
            </a:extLst>
          </p:cNvPr>
          <p:cNvGrpSpPr/>
          <p:nvPr/>
        </p:nvGrpSpPr>
        <p:grpSpPr>
          <a:xfrm>
            <a:off x="-36512" y="2067694"/>
            <a:ext cx="2665559" cy="1779306"/>
            <a:chOff x="0" y="2067694"/>
            <a:chExt cx="2665559" cy="1779306"/>
          </a:xfrm>
        </p:grpSpPr>
        <p:pic>
          <p:nvPicPr>
            <p:cNvPr id="17" name="Afbeelding 16" descr="Afbeelding met tekst, apparaat, sluiten, bedieningspaneel&#10;&#10;Automatisch gegenereerde beschrijving">
              <a:extLst>
                <a:ext uri="{FF2B5EF4-FFF2-40B4-BE49-F238E27FC236}">
                  <a16:creationId xmlns:a16="http://schemas.microsoft.com/office/drawing/2014/main" id="{3B8E1FD5-6C0C-C49B-34D4-8B812D5FE570}"/>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0" y="2067694"/>
              <a:ext cx="2665559" cy="1779306"/>
            </a:xfrm>
            <a:prstGeom prst="rect">
              <a:avLst/>
            </a:prstGeom>
          </p:spPr>
        </p:pic>
        <p:sp>
          <p:nvSpPr>
            <p:cNvPr id="4" name="Rechthoek 3">
              <a:extLst>
                <a:ext uri="{FF2B5EF4-FFF2-40B4-BE49-F238E27FC236}">
                  <a16:creationId xmlns:a16="http://schemas.microsoft.com/office/drawing/2014/main" id="{04AB2061-DBFB-44CB-7821-FAE1C58347B2}"/>
                </a:ext>
              </a:extLst>
            </p:cNvPr>
            <p:cNvSpPr/>
            <p:nvPr/>
          </p:nvSpPr>
          <p:spPr>
            <a:xfrm>
              <a:off x="0" y="2067694"/>
              <a:ext cx="2665559" cy="1779306"/>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182357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D6E0ACA-23F3-4F22-B632-4E4B099032ED}"/>
              </a:ext>
            </a:extLst>
          </p:cNvPr>
          <p:cNvSpPr>
            <a:spLocks noGrp="1"/>
          </p:cNvSpPr>
          <p:nvPr>
            <p:ph type="title"/>
          </p:nvPr>
        </p:nvSpPr>
        <p:spPr/>
        <p:txBody>
          <a:bodyPr/>
          <a:lstStyle/>
          <a:p>
            <a:endParaRPr lang="nl-NL"/>
          </a:p>
        </p:txBody>
      </p:sp>
      <p:sp>
        <p:nvSpPr>
          <p:cNvPr id="3" name="Tijdelijke aanduiding voor inhoud 2">
            <a:extLst>
              <a:ext uri="{FF2B5EF4-FFF2-40B4-BE49-F238E27FC236}">
                <a16:creationId xmlns:a16="http://schemas.microsoft.com/office/drawing/2014/main" id="{D2582D9A-45C7-4466-BC21-289C6FE715B5}"/>
              </a:ext>
            </a:extLst>
          </p:cNvPr>
          <p:cNvSpPr>
            <a:spLocks noGrp="1"/>
          </p:cNvSpPr>
          <p:nvPr>
            <p:ph idx="1"/>
          </p:nvPr>
        </p:nvSpPr>
        <p:spPr/>
        <p:txBody>
          <a:bodyPr>
            <a:normAutofit/>
          </a:bodyPr>
          <a:lstStyle/>
          <a:p>
            <a:pPr marL="0" indent="0" algn="ctr">
              <a:buNone/>
            </a:pPr>
            <a:endParaRPr lang="nl-NL" sz="3600" b="1" dirty="0">
              <a:solidFill>
                <a:schemeClr val="accent2"/>
              </a:solidFill>
            </a:endParaRPr>
          </a:p>
          <a:p>
            <a:pPr marL="0" indent="0" algn="ctr">
              <a:buNone/>
            </a:pPr>
            <a:endParaRPr lang="nl-NL" sz="3600" b="1" dirty="0">
              <a:solidFill>
                <a:schemeClr val="accent2"/>
              </a:solidFill>
            </a:endParaRPr>
          </a:p>
          <a:p>
            <a:pPr marL="0" indent="0" algn="ctr">
              <a:buNone/>
            </a:pPr>
            <a:r>
              <a:rPr lang="nl-NL" sz="3600" b="1" dirty="0">
                <a:solidFill>
                  <a:schemeClr val="accent2"/>
                </a:solidFill>
              </a:rPr>
              <a:t>Wat betekent dit in de praktijk?</a:t>
            </a:r>
          </a:p>
          <a:p>
            <a:pPr marL="0" indent="0" algn="ctr">
              <a:buNone/>
            </a:pPr>
            <a:endParaRPr lang="nl-NL" sz="3600" b="1" dirty="0">
              <a:solidFill>
                <a:schemeClr val="accent2"/>
              </a:solidFill>
            </a:endParaRPr>
          </a:p>
          <a:p>
            <a:pPr marL="0" indent="0" algn="ctr">
              <a:buNone/>
            </a:pPr>
            <a:r>
              <a:rPr lang="nl-NL" sz="3600" b="1" dirty="0">
                <a:solidFill>
                  <a:schemeClr val="accent2"/>
                </a:solidFill>
              </a:rPr>
              <a:t>Tineke Bulder</a:t>
            </a:r>
          </a:p>
        </p:txBody>
      </p:sp>
      <p:sp>
        <p:nvSpPr>
          <p:cNvPr id="4" name="Tijdelijke aanduiding voor datum 3">
            <a:extLst>
              <a:ext uri="{FF2B5EF4-FFF2-40B4-BE49-F238E27FC236}">
                <a16:creationId xmlns:a16="http://schemas.microsoft.com/office/drawing/2014/main" id="{40103E67-DACC-4765-8477-2D538EA2CF97}"/>
              </a:ext>
            </a:extLst>
          </p:cNvPr>
          <p:cNvSpPr>
            <a:spLocks noGrp="1"/>
          </p:cNvSpPr>
          <p:nvPr>
            <p:ph type="dt" sz="half" idx="10"/>
          </p:nvPr>
        </p:nvSpPr>
        <p:spPr/>
        <p:txBody>
          <a:bodyPr/>
          <a:lstStyle/>
          <a:p>
            <a:r>
              <a:rPr lang="nl-NL"/>
              <a:t>02-11-2021</a:t>
            </a:r>
          </a:p>
        </p:txBody>
      </p:sp>
      <p:sp>
        <p:nvSpPr>
          <p:cNvPr id="5" name="Tijdelijke aanduiding voor dianummer 4">
            <a:extLst>
              <a:ext uri="{FF2B5EF4-FFF2-40B4-BE49-F238E27FC236}">
                <a16:creationId xmlns:a16="http://schemas.microsoft.com/office/drawing/2014/main" id="{D42F9E09-8CB5-4468-8C28-634D5DA1DA37}"/>
              </a:ext>
            </a:extLst>
          </p:cNvPr>
          <p:cNvSpPr>
            <a:spLocks noGrp="1"/>
          </p:cNvSpPr>
          <p:nvPr>
            <p:ph type="sldNum" sz="quarter" idx="12"/>
          </p:nvPr>
        </p:nvSpPr>
        <p:spPr/>
        <p:txBody>
          <a:bodyPr/>
          <a:lstStyle/>
          <a:p>
            <a:fld id="{EE354322-214A-47FA-ACD5-295506F60FF9}" type="slidenum">
              <a:rPr lang="nl-NL" smtClean="0"/>
              <a:t>9</a:t>
            </a:fld>
            <a:endParaRPr lang="nl-NL"/>
          </a:p>
        </p:txBody>
      </p:sp>
    </p:spTree>
    <p:extLst>
      <p:ext uri="{BB962C8B-B14F-4D97-AF65-F5344CB8AC3E}">
        <p14:creationId xmlns:p14="http://schemas.microsoft.com/office/powerpoint/2010/main" val="1603992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Basissheet-1">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2019156B_BEELDSHEETS_NBA_PP_Formaat 16-9" id="{C2271308-C811-4CFE-B0BA-7879DD108D07}" vid="{9D5BD9D2-2932-4AC4-B7A8-7F353985FC38}"/>
    </a:ext>
  </a:extLst>
</a:theme>
</file>

<file path=ppt/theme/theme2.xml><?xml version="1.0" encoding="utf-8"?>
<a:theme xmlns:a="http://schemas.openxmlformats.org/drawingml/2006/main" name="1_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NBA">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Kon-NBA PowerPoint sjabloon_16x9_April 2018" id="{661452C5-DC3F-4D22-81D2-1CA4D56F89DB}" vid="{FB797BA5-920D-4586-840F-70CD6425A535}"/>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695f49b1-443b-45df-b6fd-0157adb90d2b">
      <Terms xmlns="http://schemas.microsoft.com/office/infopath/2007/PartnerControls"/>
    </lcf76f155ced4ddcb4097134ff3c332f>
    <TaxCatchAll xmlns="3de9975c-c40b-4293-8e78-f7dbf3082657"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CAF862AD1D48D4EAEF78FFE73E8EB73" ma:contentTypeVersion="16" ma:contentTypeDescription="Een nieuw document maken." ma:contentTypeScope="" ma:versionID="8d6b3909b20198881761616394ef16cd">
  <xsd:schema xmlns:xsd="http://www.w3.org/2001/XMLSchema" xmlns:xs="http://www.w3.org/2001/XMLSchema" xmlns:p="http://schemas.microsoft.com/office/2006/metadata/properties" xmlns:ns2="3de9975c-c40b-4293-8e78-f7dbf3082657" xmlns:ns3="695f49b1-443b-45df-b6fd-0157adb90d2b" targetNamespace="http://schemas.microsoft.com/office/2006/metadata/properties" ma:root="true" ma:fieldsID="6c6e42c8d9c103b6140ab6925303b12d" ns2:_="" ns3:_="">
    <xsd:import namespace="3de9975c-c40b-4293-8e78-f7dbf3082657"/>
    <xsd:import namespace="695f49b1-443b-45df-b6fd-0157adb90d2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de9975c-c40b-4293-8e78-f7dbf3082657" elementFormDefault="qualified">
    <xsd:import namespace="http://schemas.microsoft.com/office/2006/documentManagement/types"/>
    <xsd:import namespace="http://schemas.microsoft.com/office/infopath/2007/PartnerControls"/>
    <xsd:element name="SharedWithUsers" ma:index="8"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Gedeeld met details" ma:internalName="SharedWithDetails" ma:readOnly="true">
      <xsd:simpleType>
        <xsd:restriction base="dms:Note">
          <xsd:maxLength value="255"/>
        </xsd:restriction>
      </xsd:simpleType>
    </xsd:element>
    <xsd:element name="TaxCatchAll" ma:index="23" nillable="true" ma:displayName="Taxonomy Catch All Column" ma:hidden="true" ma:list="{0fc87735-7114-4ae5-a426-c2b2305bf426}" ma:internalName="TaxCatchAll" ma:showField="CatchAllData" ma:web="3de9975c-c40b-4293-8e78-f7dbf308265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695f49b1-443b-45df-b6fd-0157adb90d2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Afbeeldingtags" ma:readOnly="false" ma:fieldId="{5cf76f15-5ced-4ddc-b409-7134ff3c332f}" ma:taxonomyMulti="true" ma:sspId="b024caa9-9d80-4997-989b-bb4377a43bdb" ma:termSetId="09814cd3-568e-fe90-9814-8d621ff8fb84" ma:anchorId="fba54fb3-c3e1-fe81-a776-ca4b69148c4d" ma:open="tru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B791D30-90C2-4AD2-A2B2-F3BFFAD7EC07}">
  <ds:schemaRefs>
    <ds:schemaRef ds:uri="http://schemas.microsoft.com/sharepoint/v3/contenttype/forms"/>
  </ds:schemaRefs>
</ds:datastoreItem>
</file>

<file path=customXml/itemProps2.xml><?xml version="1.0" encoding="utf-8"?>
<ds:datastoreItem xmlns:ds="http://schemas.openxmlformats.org/officeDocument/2006/customXml" ds:itemID="{FE1C5522-0489-4FD9-9B7A-4EF1D16CFDB7}">
  <ds:schemaRefs>
    <ds:schemaRef ds:uri="http://purl.org/dc/terms/"/>
    <ds:schemaRef ds:uri="http://schemas.microsoft.com/office/infopath/2007/PartnerControls"/>
    <ds:schemaRef ds:uri="http://purl.org/dc/dcmitype/"/>
    <ds:schemaRef ds:uri="http://schemas.microsoft.com/office/2006/documentManagement/types"/>
    <ds:schemaRef ds:uri="http://schemas.openxmlformats.org/package/2006/metadata/core-properties"/>
    <ds:schemaRef ds:uri="695f49b1-443b-45df-b6fd-0157adb90d2b"/>
    <ds:schemaRef ds:uri="http://purl.org/dc/elements/1.1/"/>
    <ds:schemaRef ds:uri="3de9975c-c40b-4293-8e78-f7dbf3082657"/>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E43F2DE2-2DDD-49D4-B0AD-FDD3C4A7219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de9975c-c40b-4293-8e78-f7dbf3082657"/>
    <ds:schemaRef ds:uri="695f49b1-443b-45df-b6fd-0157adb90d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2019156B_BEELDSHEETS_NBA_PP_Formaat 16-9</Template>
  <TotalTime>3461</TotalTime>
  <Words>3170</Words>
  <Application>Microsoft Macintosh PowerPoint</Application>
  <PresentationFormat>Diavoorstelling (16:9)</PresentationFormat>
  <Paragraphs>503</Paragraphs>
  <Slides>51</Slides>
  <Notes>25</Notes>
  <HiddenSlides>0</HiddenSlides>
  <MMClips>0</MMClips>
  <ScaleCrop>false</ScaleCrop>
  <HeadingPairs>
    <vt:vector size="6" baseType="variant">
      <vt:variant>
        <vt:lpstr>Gebruikte lettertypen</vt:lpstr>
      </vt:variant>
      <vt:variant>
        <vt:i4>5</vt:i4>
      </vt:variant>
      <vt:variant>
        <vt:lpstr>Thema</vt:lpstr>
      </vt:variant>
      <vt:variant>
        <vt:i4>2</vt:i4>
      </vt:variant>
      <vt:variant>
        <vt:lpstr>Diatitels</vt:lpstr>
      </vt:variant>
      <vt:variant>
        <vt:i4>51</vt:i4>
      </vt:variant>
    </vt:vector>
  </HeadingPairs>
  <TitlesOfParts>
    <vt:vector size="58" baseType="lpstr">
      <vt:lpstr>Arial</vt:lpstr>
      <vt:lpstr>Calibri</vt:lpstr>
      <vt:lpstr>Roboto</vt:lpstr>
      <vt:lpstr>Roboto Light</vt:lpstr>
      <vt:lpstr>Wingdings</vt:lpstr>
      <vt:lpstr>1_Basissheet-1</vt:lpstr>
      <vt:lpstr>1_Kantoorthema</vt:lpstr>
      <vt:lpstr>Standaard 315;  wat verandert er voor u?</vt:lpstr>
      <vt:lpstr>Welkom en programma 25 oktober</vt:lpstr>
      <vt:lpstr>PowerPoint-presentatie</vt:lpstr>
      <vt:lpstr>Waarom een nieuwe Standaard?</vt:lpstr>
      <vt:lpstr>Beginnen met een oude waarde</vt:lpstr>
      <vt:lpstr>Het accountantscontrole-risicomodel</vt:lpstr>
      <vt:lpstr>Het accountantscontrole-risicomodel</vt:lpstr>
      <vt:lpstr>En wat is er nu anders: risicoanalyse</vt:lpstr>
      <vt:lpstr>PowerPoint-presentatie</vt:lpstr>
      <vt:lpstr>Opzet, bestaan en werking IB-maatregelen</vt:lpstr>
      <vt:lpstr>En wat is er nu anders: kennis van de entiteit</vt:lpstr>
      <vt:lpstr>PowerPoint-presentatie</vt:lpstr>
      <vt:lpstr>Kennis van de entiteit</vt:lpstr>
      <vt:lpstr>En wat is er nu anders: termen en definities</vt:lpstr>
      <vt:lpstr>Nieuwe definitie significant risico</vt:lpstr>
      <vt:lpstr>Inherente risicofactoren</vt:lpstr>
      <vt:lpstr>Inherente risicofactoren</vt:lpstr>
      <vt:lpstr>Spectrum van inherente risico’s</vt:lpstr>
      <vt:lpstr>En als de planning grotendeels is doorlopen</vt:lpstr>
      <vt:lpstr>PowerPoint-presentatie</vt:lpstr>
      <vt:lpstr>Praktijkvoorbeeld</vt:lpstr>
      <vt:lpstr>Andere aspecten die nog van belang zijn</vt:lpstr>
      <vt:lpstr>PowerPoint-presentatie</vt:lpstr>
      <vt:lpstr>Standaard 315: significante TRT</vt:lpstr>
      <vt:lpstr>Standaard 315: inzicht verkrijgen</vt:lpstr>
      <vt:lpstr>PowerPoint-presentatie</vt:lpstr>
      <vt:lpstr>Risico op jaarrekeningniveau</vt:lpstr>
      <vt:lpstr>Risico op jaarrekeningniveau</vt:lpstr>
      <vt:lpstr>Route naar inzicht in de IT-omgeving</vt:lpstr>
      <vt:lpstr>Waaruit bestaat de IT-omgeving?</vt:lpstr>
      <vt:lpstr>De IT-omgeving in context</vt:lpstr>
      <vt:lpstr>De IT-omgeving: iets meer in detail</vt:lpstr>
      <vt:lpstr>Inzicht in IT-omgeving: een voorbeeld</vt:lpstr>
      <vt:lpstr>Terug naar de significante TRT</vt:lpstr>
      <vt:lpstr>IB met betrekking tot informatieverwerking</vt:lpstr>
      <vt:lpstr>PowerPoint-presentatie</vt:lpstr>
      <vt:lpstr>Componenten van interne beheersing</vt:lpstr>
      <vt:lpstr>Route naar inzicht in de IT-omgeving</vt:lpstr>
      <vt:lpstr>Risico’s die voortkomen uit het gebruik van IT</vt:lpstr>
      <vt:lpstr>Risico’s die voortkomen uit het gebruik van IT</vt:lpstr>
      <vt:lpstr>Risico’s die voortkomen uit het gebruik van IT</vt:lpstr>
      <vt:lpstr>Risico’s die voortkomen uit het gebruik van IT</vt:lpstr>
      <vt:lpstr>Bijlagen bieden ondersteuning</vt:lpstr>
      <vt:lpstr>Hoe zit het dan met die GITC?</vt:lpstr>
      <vt:lpstr>En nu: een voorbeeld in samenhang</vt:lpstr>
      <vt:lpstr>PowerPoint-presentatie</vt:lpstr>
      <vt:lpstr>Welke IT-systemen zijn relevant?</vt:lpstr>
      <vt:lpstr>Maar we zijn er nog niet …</vt:lpstr>
      <vt:lpstr>Pas daarna …</vt:lpstr>
      <vt:lpstr>De 3 sporen van S315 samengevat</vt:lpstr>
      <vt:lpstr>PowerPoint-presentatie</vt:lpstr>
    </vt:vector>
  </TitlesOfParts>
  <Company>NBA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Kees Brouwer</dc:creator>
  <cp:lastModifiedBy>Pieter Mansvelder</cp:lastModifiedBy>
  <cp:revision>281</cp:revision>
  <cp:lastPrinted>2022-10-21T17:44:58Z</cp:lastPrinted>
  <dcterms:created xsi:type="dcterms:W3CDTF">2020-09-08T07:22:04Z</dcterms:created>
  <dcterms:modified xsi:type="dcterms:W3CDTF">2022-10-24T18:11:01Z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0x0101001CAF862AD1D48D4EAEF78FFE73E8EB73</vt:lpwstr>
  </property>
  <property fmtid="{D5CDD505-2E9C-101B-9397-08002B2CF9AE}" pid="3" name="MediaServiceImageTags">
    <vt:lpwstr/>
  </property>
</Properties>
</file>